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5D4"/>
          </a:solidFill>
        </a:fill>
      </a:tcStyle>
    </a:wholeTbl>
    <a:band2H>
      <a:tcTxStyle/>
      <a:tcStyle>
        <a:tcBdr/>
        <a:fill>
          <a:solidFill>
            <a:srgbClr val="E7EBE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EFF1"/>
          </a:solidFill>
        </a:fill>
      </a:tcStyle>
    </a:wholeTbl>
    <a:band2H>
      <a:tcTxStyle/>
      <a:tcStyle>
        <a:tcBdr/>
        <a:fill>
          <a:solidFill>
            <a:srgbClr val="EFF7F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8EA"/>
          </a:solidFill>
        </a:fill>
      </a:tcStyle>
    </a:wholeTbl>
    <a:band2H>
      <a:tcTxStyle/>
      <a:tcStyle>
        <a:tcBdr/>
        <a:fill>
          <a:solidFill>
            <a:srgbClr val="E7EC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58" d="100"/>
          <a:sy n="58" d="100"/>
        </p:scale>
        <p:origin x="15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mple Saville" userId="8c695dfa657b95e5" providerId="LiveId" clId="{76BA2BE8-F084-45D6-A609-E018D326D525}"/>
    <pc:docChg chg="modSld">
      <pc:chgData name="Temple Saville" userId="8c695dfa657b95e5" providerId="LiveId" clId="{76BA2BE8-F084-45D6-A609-E018D326D525}" dt="2021-06-21T09:46:24.338" v="91" actId="20577"/>
      <pc:docMkLst>
        <pc:docMk/>
      </pc:docMkLst>
      <pc:sldChg chg="modSp mod">
        <pc:chgData name="Temple Saville" userId="8c695dfa657b95e5" providerId="LiveId" clId="{76BA2BE8-F084-45D6-A609-E018D326D525}" dt="2021-06-21T09:46:24.338" v="91" actId="20577"/>
        <pc:sldMkLst>
          <pc:docMk/>
          <pc:sldMk cId="0" sldId="269"/>
        </pc:sldMkLst>
        <pc:spChg chg="mod">
          <ac:chgData name="Temple Saville" userId="8c695dfa657b95e5" providerId="LiveId" clId="{76BA2BE8-F084-45D6-A609-E018D326D525}" dt="2021-06-21T09:46:24.338" v="91" actId="20577"/>
          <ac:spMkLst>
            <pc:docMk/>
            <pc:sldMk cId="0" sldId="269"/>
            <ac:spMk id="17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 name="Shape 14"/>
          <p:cNvSpPr/>
          <p:nvPr/>
        </p:nvSpPr>
        <p:spPr>
          <a:xfrm>
            <a:off x="2382" y="6400800"/>
            <a:ext cx="9141619" cy="457200"/>
          </a:xfrm>
          <a:prstGeom prst="rect">
            <a:avLst/>
          </a:prstGeom>
          <a:solidFill>
            <a:schemeClr val="accent1"/>
          </a:solidFill>
          <a:ln w="12700">
            <a:miter lim="400000"/>
          </a:ln>
        </p:spPr>
        <p:txBody>
          <a:bodyPr lIns="45719" rIns="45719"/>
          <a:lstStyle/>
          <a:p>
            <a:endParaRPr/>
          </a:p>
        </p:txBody>
      </p:sp>
      <p:sp>
        <p:nvSpPr>
          <p:cNvPr id="15" name="Shape 15"/>
          <p:cNvSpPr/>
          <p:nvPr/>
        </p:nvSpPr>
        <p:spPr>
          <a:xfrm>
            <a:off x="12" y="6334316"/>
            <a:ext cx="9141619" cy="64009"/>
          </a:xfrm>
          <a:prstGeom prst="rect">
            <a:avLst/>
          </a:prstGeom>
          <a:solidFill>
            <a:schemeClr val="accent1"/>
          </a:solidFill>
          <a:ln w="12700">
            <a:miter lim="400000"/>
          </a:ln>
        </p:spPr>
        <p:txBody>
          <a:bodyPr lIns="45719" rIns="45719"/>
          <a:lstStyle/>
          <a:p>
            <a:endParaRPr/>
          </a:p>
        </p:txBody>
      </p:sp>
      <p:sp>
        <p:nvSpPr>
          <p:cNvPr id="16" name="Shape 16"/>
          <p:cNvSpPr>
            <a:spLocks noGrp="1"/>
          </p:cNvSpPr>
          <p:nvPr>
            <p:ph type="title"/>
          </p:nvPr>
        </p:nvSpPr>
        <p:spPr>
          <a:xfrm>
            <a:off x="822960" y="758951"/>
            <a:ext cx="7543801" cy="3566161"/>
          </a:xfrm>
          <a:prstGeom prst="rect">
            <a:avLst/>
          </a:prstGeom>
        </p:spPr>
        <p:txBody>
          <a:bodyPr/>
          <a:lstStyle>
            <a:lvl1pPr>
              <a:defRPr sz="8000">
                <a:solidFill>
                  <a:srgbClr val="262626"/>
                </a:solidFill>
              </a:defRPr>
            </a:lvl1pPr>
          </a:lstStyle>
          <a:p>
            <a:r>
              <a:t>Title Text</a:t>
            </a:r>
          </a:p>
        </p:txBody>
      </p:sp>
      <p:sp>
        <p:nvSpPr>
          <p:cNvPr id="17" name="Shape 17"/>
          <p:cNvSpPr>
            <a:spLocks noGrp="1"/>
          </p:cNvSpPr>
          <p:nvPr>
            <p:ph type="body" sz="quarter" idx="1"/>
          </p:nvPr>
        </p:nvSpPr>
        <p:spPr>
          <a:xfrm>
            <a:off x="825038" y="4455621"/>
            <a:ext cx="7543801" cy="1143001"/>
          </a:xfrm>
          <a:prstGeom prst="rect">
            <a:avLst/>
          </a:prstGeom>
        </p:spPr>
        <p:txBody>
          <a:bodyPr lIns="45719" tIns="45719" rIns="45719" bIns="45719"/>
          <a:lstStyle>
            <a:lvl1pPr marL="0" indent="0">
              <a:buClrTx/>
              <a:buSzTx/>
              <a:buFontTx/>
              <a:buNone/>
              <a:defRPr sz="2400" cap="all" spc="200">
                <a:solidFill>
                  <a:srgbClr val="373545"/>
                </a:solidFill>
                <a:latin typeface="Calibri Light"/>
                <a:ea typeface="Calibri Light"/>
                <a:cs typeface="Calibri Light"/>
                <a:sym typeface="Calibri Light"/>
              </a:defRPr>
            </a:lvl1pPr>
            <a:lvl2pPr marL="0" indent="457200">
              <a:buClrTx/>
              <a:buSzTx/>
              <a:buFontTx/>
              <a:buNone/>
              <a:defRPr sz="2400" cap="all" spc="200">
                <a:solidFill>
                  <a:srgbClr val="373545"/>
                </a:solidFill>
                <a:latin typeface="Calibri Light"/>
                <a:ea typeface="Calibri Light"/>
                <a:cs typeface="Calibri Light"/>
                <a:sym typeface="Calibri Light"/>
              </a:defRPr>
            </a:lvl2pPr>
            <a:lvl3pPr marL="0" indent="914400">
              <a:buClrTx/>
              <a:buSzTx/>
              <a:buFontTx/>
              <a:buNone/>
              <a:defRPr sz="2400" cap="all" spc="200">
                <a:solidFill>
                  <a:srgbClr val="373545"/>
                </a:solidFill>
                <a:latin typeface="Calibri Light"/>
                <a:ea typeface="Calibri Light"/>
                <a:cs typeface="Calibri Light"/>
                <a:sym typeface="Calibri Light"/>
              </a:defRPr>
            </a:lvl3pPr>
            <a:lvl4pPr marL="0" indent="1371600">
              <a:buClrTx/>
              <a:buSzTx/>
              <a:buFontTx/>
              <a:buNone/>
              <a:defRPr sz="2400" cap="all" spc="200">
                <a:solidFill>
                  <a:srgbClr val="373545"/>
                </a:solidFill>
                <a:latin typeface="Calibri Light"/>
                <a:ea typeface="Calibri Light"/>
                <a:cs typeface="Calibri Light"/>
                <a:sym typeface="Calibri Light"/>
              </a:defRPr>
            </a:lvl4pPr>
            <a:lvl5pPr marL="0" indent="1828800">
              <a:buClrTx/>
              <a:buSzTx/>
              <a:buFontTx/>
              <a:buNone/>
              <a:defRPr sz="2400" cap="all" spc="200">
                <a:solidFill>
                  <a:srgbClr val="373545"/>
                </a:solidFill>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
        <p:nvSpPr>
          <p:cNvPr id="18" name="Shape 18"/>
          <p:cNvSpPr/>
          <p:nvPr/>
        </p:nvSpPr>
        <p:spPr>
          <a:xfrm>
            <a:off x="905743" y="4343400"/>
            <a:ext cx="7406642" cy="0"/>
          </a:xfrm>
          <a:prstGeom prst="line">
            <a:avLst/>
          </a:prstGeom>
          <a:ln w="6350">
            <a:solidFill>
              <a:srgbClr val="808080"/>
            </a:solidFill>
          </a:ln>
        </p:spPr>
        <p:txBody>
          <a:bodyPr lIns="45719" rIns="45719"/>
          <a:lstStyle/>
          <a:p>
            <a:endParaRPr/>
          </a:p>
        </p:txBody>
      </p:sp>
      <p:sp>
        <p:nvSpPr>
          <p:cNvPr id="19" name="Shape 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07" name="Shape 107"/>
          <p:cNvSpPr>
            <a:spLocks noGrp="1"/>
          </p:cNvSpPr>
          <p:nvPr>
            <p:ph type="title"/>
          </p:nvPr>
        </p:nvSpPr>
        <p:spPr>
          <a:prstGeom prst="rect">
            <a:avLst/>
          </a:prstGeom>
        </p:spPr>
        <p:txBody>
          <a:bodyPr/>
          <a:lstStyle/>
          <a:p>
            <a:r>
              <a:t>Title Text</a:t>
            </a:r>
          </a:p>
        </p:txBody>
      </p:sp>
      <p:sp>
        <p:nvSpPr>
          <p:cNvPr id="108" name="Shape 108"/>
          <p:cNvSpPr>
            <a:spLocks noGrp="1"/>
          </p:cNvSpPr>
          <p:nvPr>
            <p:ph type="body" idx="1"/>
          </p:nvPr>
        </p:nvSpPr>
        <p:spPr>
          <a:xfrm>
            <a:off x="822958" y="1845734"/>
            <a:ext cx="7543802"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9" name="Shape 10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16" name="Shape 116"/>
          <p:cNvSpPr/>
          <p:nvPr/>
        </p:nvSpPr>
        <p:spPr>
          <a:xfrm>
            <a:off x="2382" y="6400800"/>
            <a:ext cx="9141619" cy="457200"/>
          </a:xfrm>
          <a:prstGeom prst="rect">
            <a:avLst/>
          </a:prstGeom>
          <a:solidFill>
            <a:schemeClr val="accent1"/>
          </a:solidFill>
          <a:ln w="12700">
            <a:miter lim="400000"/>
          </a:ln>
        </p:spPr>
        <p:txBody>
          <a:bodyPr lIns="45719" rIns="45719"/>
          <a:lstStyle/>
          <a:p>
            <a:endParaRPr/>
          </a:p>
        </p:txBody>
      </p:sp>
      <p:sp>
        <p:nvSpPr>
          <p:cNvPr id="117" name="Shape 117"/>
          <p:cNvSpPr/>
          <p:nvPr/>
        </p:nvSpPr>
        <p:spPr>
          <a:xfrm>
            <a:off x="12" y="6334316"/>
            <a:ext cx="9141619" cy="64009"/>
          </a:xfrm>
          <a:prstGeom prst="rect">
            <a:avLst/>
          </a:prstGeom>
          <a:solidFill>
            <a:schemeClr val="accent1"/>
          </a:solidFill>
          <a:ln w="12700">
            <a:miter lim="400000"/>
          </a:ln>
        </p:spPr>
        <p:txBody>
          <a:bodyPr lIns="45719" rIns="45719"/>
          <a:lstStyle/>
          <a:p>
            <a:endParaRPr/>
          </a:p>
        </p:txBody>
      </p:sp>
      <p:sp>
        <p:nvSpPr>
          <p:cNvPr id="118" name="Shape 118"/>
          <p:cNvSpPr>
            <a:spLocks noGrp="1"/>
          </p:cNvSpPr>
          <p:nvPr>
            <p:ph type="title"/>
          </p:nvPr>
        </p:nvSpPr>
        <p:spPr>
          <a:xfrm>
            <a:off x="6543675" y="414778"/>
            <a:ext cx="1971675" cy="5757423"/>
          </a:xfrm>
          <a:prstGeom prst="rect">
            <a:avLst/>
          </a:prstGeom>
        </p:spPr>
        <p:txBody>
          <a:bodyPr/>
          <a:lstStyle/>
          <a:p>
            <a:r>
              <a:t>Title Text</a:t>
            </a:r>
          </a:p>
        </p:txBody>
      </p:sp>
      <p:sp>
        <p:nvSpPr>
          <p:cNvPr id="119" name="Shape 119"/>
          <p:cNvSpPr>
            <a:spLocks noGrp="1"/>
          </p:cNvSpPr>
          <p:nvPr>
            <p:ph type="body" idx="1"/>
          </p:nvPr>
        </p:nvSpPr>
        <p:spPr>
          <a:xfrm>
            <a:off x="628650" y="414778"/>
            <a:ext cx="5800725" cy="575742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0" name="Shape 12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r>
              <a:t>Title Text</a:t>
            </a:r>
          </a:p>
        </p:txBody>
      </p:sp>
      <p:sp>
        <p:nvSpPr>
          <p:cNvPr id="27" name="Shape 27"/>
          <p:cNvSpPr>
            <a:spLocks noGrp="1"/>
          </p:cNvSpPr>
          <p:nvPr>
            <p:ph type="body" idx="1"/>
          </p:nvPr>
        </p:nvSpPr>
        <p:spPr>
          <a:xfrm>
            <a:off x="822958" y="1845734"/>
            <a:ext cx="7543802"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8" name="Shape 2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5" name="Shape 35"/>
          <p:cNvSpPr/>
          <p:nvPr/>
        </p:nvSpPr>
        <p:spPr>
          <a:xfrm>
            <a:off x="2382" y="6400800"/>
            <a:ext cx="9141619" cy="457200"/>
          </a:xfrm>
          <a:prstGeom prst="rect">
            <a:avLst/>
          </a:prstGeom>
          <a:solidFill>
            <a:schemeClr val="accent1"/>
          </a:solidFill>
          <a:ln w="12700">
            <a:miter lim="400000"/>
          </a:ln>
        </p:spPr>
        <p:txBody>
          <a:bodyPr lIns="45719" rIns="45719"/>
          <a:lstStyle/>
          <a:p>
            <a:endParaRPr/>
          </a:p>
        </p:txBody>
      </p:sp>
      <p:sp>
        <p:nvSpPr>
          <p:cNvPr id="36" name="Shape 36"/>
          <p:cNvSpPr/>
          <p:nvPr/>
        </p:nvSpPr>
        <p:spPr>
          <a:xfrm>
            <a:off x="12" y="6334316"/>
            <a:ext cx="9141619" cy="64009"/>
          </a:xfrm>
          <a:prstGeom prst="rect">
            <a:avLst/>
          </a:prstGeom>
          <a:solidFill>
            <a:schemeClr val="accent1"/>
          </a:solidFill>
          <a:ln w="12700">
            <a:miter lim="400000"/>
          </a:ln>
        </p:spPr>
        <p:txBody>
          <a:bodyPr lIns="45719" rIns="45719"/>
          <a:lstStyle/>
          <a:p>
            <a:endParaRPr/>
          </a:p>
        </p:txBody>
      </p:sp>
      <p:sp>
        <p:nvSpPr>
          <p:cNvPr id="37" name="Shape 37"/>
          <p:cNvSpPr>
            <a:spLocks noGrp="1"/>
          </p:cNvSpPr>
          <p:nvPr>
            <p:ph type="title"/>
          </p:nvPr>
        </p:nvSpPr>
        <p:spPr>
          <a:xfrm>
            <a:off x="822960" y="758951"/>
            <a:ext cx="7543801" cy="3566161"/>
          </a:xfrm>
          <a:prstGeom prst="rect">
            <a:avLst/>
          </a:prstGeom>
        </p:spPr>
        <p:txBody>
          <a:bodyPr/>
          <a:lstStyle>
            <a:lvl1pPr>
              <a:defRPr sz="8000">
                <a:solidFill>
                  <a:srgbClr val="262626"/>
                </a:solidFill>
              </a:defRPr>
            </a:lvl1pPr>
          </a:lstStyle>
          <a:p>
            <a:r>
              <a:t>Title Text</a:t>
            </a:r>
          </a:p>
        </p:txBody>
      </p:sp>
      <p:sp>
        <p:nvSpPr>
          <p:cNvPr id="38" name="Shape 38"/>
          <p:cNvSpPr>
            <a:spLocks noGrp="1"/>
          </p:cNvSpPr>
          <p:nvPr>
            <p:ph type="body" sz="quarter" idx="1"/>
          </p:nvPr>
        </p:nvSpPr>
        <p:spPr>
          <a:xfrm>
            <a:off x="822960" y="4453128"/>
            <a:ext cx="7543801" cy="1143001"/>
          </a:xfrm>
          <a:prstGeom prst="rect">
            <a:avLst/>
          </a:prstGeom>
        </p:spPr>
        <p:txBody>
          <a:bodyPr lIns="45719" tIns="45719" rIns="45719" bIns="45719"/>
          <a:lstStyle>
            <a:lvl1pPr marL="0" indent="0">
              <a:buClrTx/>
              <a:buSzTx/>
              <a:buFontTx/>
              <a:buNone/>
              <a:defRPr sz="2400" cap="all" spc="200">
                <a:solidFill>
                  <a:srgbClr val="373545"/>
                </a:solidFill>
                <a:latin typeface="Calibri Light"/>
                <a:ea typeface="Calibri Light"/>
                <a:cs typeface="Calibri Light"/>
                <a:sym typeface="Calibri Light"/>
              </a:defRPr>
            </a:lvl1pPr>
            <a:lvl2pPr marL="0" indent="457200">
              <a:buClrTx/>
              <a:buSzTx/>
              <a:buFontTx/>
              <a:buNone/>
              <a:defRPr sz="2400" cap="all" spc="200">
                <a:solidFill>
                  <a:srgbClr val="373545"/>
                </a:solidFill>
                <a:latin typeface="Calibri Light"/>
                <a:ea typeface="Calibri Light"/>
                <a:cs typeface="Calibri Light"/>
                <a:sym typeface="Calibri Light"/>
              </a:defRPr>
            </a:lvl2pPr>
            <a:lvl3pPr marL="0" indent="914400">
              <a:buClrTx/>
              <a:buSzTx/>
              <a:buFontTx/>
              <a:buNone/>
              <a:defRPr sz="2400" cap="all" spc="200">
                <a:solidFill>
                  <a:srgbClr val="373545"/>
                </a:solidFill>
                <a:latin typeface="Calibri Light"/>
                <a:ea typeface="Calibri Light"/>
                <a:cs typeface="Calibri Light"/>
                <a:sym typeface="Calibri Light"/>
              </a:defRPr>
            </a:lvl3pPr>
            <a:lvl4pPr marL="0" indent="1371600">
              <a:buClrTx/>
              <a:buSzTx/>
              <a:buFontTx/>
              <a:buNone/>
              <a:defRPr sz="2400" cap="all" spc="200">
                <a:solidFill>
                  <a:srgbClr val="373545"/>
                </a:solidFill>
                <a:latin typeface="Calibri Light"/>
                <a:ea typeface="Calibri Light"/>
                <a:cs typeface="Calibri Light"/>
                <a:sym typeface="Calibri Light"/>
              </a:defRPr>
            </a:lvl4pPr>
            <a:lvl5pPr marL="0" indent="1828800">
              <a:buClrTx/>
              <a:buSzTx/>
              <a:buFontTx/>
              <a:buNone/>
              <a:defRPr sz="2400" cap="all" spc="200">
                <a:solidFill>
                  <a:srgbClr val="373545"/>
                </a:solidFill>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
        <p:nvSpPr>
          <p:cNvPr id="39" name="Shape 39"/>
          <p:cNvSpPr/>
          <p:nvPr/>
        </p:nvSpPr>
        <p:spPr>
          <a:xfrm>
            <a:off x="905743" y="4343400"/>
            <a:ext cx="7406642" cy="0"/>
          </a:xfrm>
          <a:prstGeom prst="line">
            <a:avLst/>
          </a:prstGeom>
          <a:ln w="6350">
            <a:solidFill>
              <a:srgbClr val="808080"/>
            </a:solidFill>
          </a:ln>
        </p:spPr>
        <p:txBody>
          <a:bodyPr lIns="45719" rIns="45719"/>
          <a:lstStyle/>
          <a:p>
            <a:endParaRP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Title Text</a:t>
            </a:r>
          </a:p>
        </p:txBody>
      </p:sp>
      <p:sp>
        <p:nvSpPr>
          <p:cNvPr id="48" name="Shape 48"/>
          <p:cNvSpPr>
            <a:spLocks noGrp="1"/>
          </p:cNvSpPr>
          <p:nvPr>
            <p:ph type="body" sz="half" idx="1"/>
          </p:nvPr>
        </p:nvSpPr>
        <p:spPr>
          <a:xfrm>
            <a:off x="822960" y="1845734"/>
            <a:ext cx="3703321" cy="402336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sz="quarter" idx="1"/>
          </p:nvPr>
        </p:nvSpPr>
        <p:spPr>
          <a:xfrm>
            <a:off x="822960" y="1846052"/>
            <a:ext cx="3703321" cy="736283"/>
          </a:xfrm>
          <a:prstGeom prst="rect">
            <a:avLst/>
          </a:prstGeom>
        </p:spPr>
        <p:txBody>
          <a:bodyPr lIns="45719" tIns="45719" rIns="45719" bIns="45719" anchor="ctr"/>
          <a:lstStyle>
            <a:lvl1pPr marL="0" indent="0">
              <a:buClrTx/>
              <a:buSzTx/>
              <a:buFontTx/>
              <a:buNone/>
              <a:defRPr cap="all">
                <a:solidFill>
                  <a:srgbClr val="373545"/>
                </a:solidFill>
              </a:defRPr>
            </a:lvl1pPr>
            <a:lvl2pPr marL="0" indent="457200">
              <a:buClrTx/>
              <a:buSzTx/>
              <a:buFontTx/>
              <a:buNone/>
              <a:defRPr cap="all">
                <a:solidFill>
                  <a:srgbClr val="373545"/>
                </a:solidFill>
              </a:defRPr>
            </a:lvl2pPr>
            <a:lvl3pPr marL="0" indent="914400">
              <a:buClrTx/>
              <a:buSzTx/>
              <a:buFontTx/>
              <a:buNone/>
              <a:defRPr cap="all">
                <a:solidFill>
                  <a:srgbClr val="373545"/>
                </a:solidFill>
              </a:defRPr>
            </a:lvl3pPr>
            <a:lvl4pPr marL="0" indent="1371600">
              <a:buClrTx/>
              <a:buSzTx/>
              <a:buFontTx/>
              <a:buNone/>
              <a:defRPr cap="all">
                <a:solidFill>
                  <a:srgbClr val="373545"/>
                </a:solidFill>
              </a:defRPr>
            </a:lvl4pPr>
            <a:lvl5pPr marL="0" indent="1828800">
              <a:buClrTx/>
              <a:buSzTx/>
              <a:buFontTx/>
              <a:buNone/>
              <a:defRPr cap="all">
                <a:solidFill>
                  <a:srgbClr val="373545"/>
                </a:solidFill>
              </a:defRPr>
            </a:lvl5p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body" sz="quarter" idx="13"/>
          </p:nvPr>
        </p:nvSpPr>
        <p:spPr>
          <a:xfrm>
            <a:off x="4663440" y="1846052"/>
            <a:ext cx="3703321" cy="736283"/>
          </a:xfrm>
          <a:prstGeom prst="rect">
            <a:avLst/>
          </a:prstGeom>
        </p:spPr>
        <p:txBody>
          <a:bodyPr lIns="45719" tIns="45719" rIns="45719" bIns="45719" anchor="ctr"/>
          <a:lstStyle/>
          <a:p>
            <a:pPr marL="0" indent="0">
              <a:buClrTx/>
              <a:buSzTx/>
              <a:buFontTx/>
              <a:buNone/>
              <a:defRPr cap="all">
                <a:solidFill>
                  <a:srgbClr val="373545"/>
                </a:solidFill>
              </a:defRPr>
            </a:pPr>
            <a:endParaRPr/>
          </a:p>
        </p:txBody>
      </p:sp>
      <p:sp>
        <p:nvSpPr>
          <p:cNvPr id="59" name="Shape 5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4" name="Shape 74"/>
          <p:cNvSpPr/>
          <p:nvPr/>
        </p:nvSpPr>
        <p:spPr>
          <a:xfrm>
            <a:off x="2382" y="6400800"/>
            <a:ext cx="9141619" cy="457200"/>
          </a:xfrm>
          <a:prstGeom prst="rect">
            <a:avLst/>
          </a:prstGeom>
          <a:solidFill>
            <a:schemeClr val="accent1"/>
          </a:solidFill>
          <a:ln w="12700">
            <a:miter lim="400000"/>
          </a:ln>
        </p:spPr>
        <p:txBody>
          <a:bodyPr lIns="45719" rIns="45719"/>
          <a:lstStyle/>
          <a:p>
            <a:endParaRPr/>
          </a:p>
        </p:txBody>
      </p:sp>
      <p:sp>
        <p:nvSpPr>
          <p:cNvPr id="75" name="Shape 75"/>
          <p:cNvSpPr/>
          <p:nvPr/>
        </p:nvSpPr>
        <p:spPr>
          <a:xfrm>
            <a:off x="12" y="6334316"/>
            <a:ext cx="9141619" cy="64009"/>
          </a:xfrm>
          <a:prstGeom prst="rect">
            <a:avLst/>
          </a:prstGeom>
          <a:solidFill>
            <a:schemeClr val="accent1"/>
          </a:solidFill>
          <a:ln w="12700">
            <a:miter lim="400000"/>
          </a:ln>
        </p:spPr>
        <p:txBody>
          <a:bodyPr lIns="45719" rIns="45719"/>
          <a:lstStyle/>
          <a:p>
            <a:endParaRP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3" name="Shape 83"/>
          <p:cNvSpPr/>
          <p:nvPr/>
        </p:nvSpPr>
        <p:spPr>
          <a:xfrm>
            <a:off x="12" y="0"/>
            <a:ext cx="3038095" cy="6858000"/>
          </a:xfrm>
          <a:prstGeom prst="rect">
            <a:avLst/>
          </a:prstGeom>
          <a:solidFill>
            <a:schemeClr val="accent1"/>
          </a:solidFill>
          <a:ln w="12700">
            <a:miter lim="400000"/>
          </a:ln>
        </p:spPr>
        <p:txBody>
          <a:bodyPr lIns="45719" rIns="45719"/>
          <a:lstStyle/>
          <a:p>
            <a:endParaRPr/>
          </a:p>
        </p:txBody>
      </p:sp>
      <p:sp>
        <p:nvSpPr>
          <p:cNvPr id="84" name="Shape 84"/>
          <p:cNvSpPr/>
          <p:nvPr/>
        </p:nvSpPr>
        <p:spPr>
          <a:xfrm>
            <a:off x="3030053" y="0"/>
            <a:ext cx="48007" cy="6858000"/>
          </a:xfrm>
          <a:prstGeom prst="rect">
            <a:avLst/>
          </a:prstGeom>
          <a:solidFill>
            <a:schemeClr val="accent1"/>
          </a:solidFill>
          <a:ln w="12700">
            <a:miter lim="400000"/>
          </a:ln>
        </p:spPr>
        <p:txBody>
          <a:bodyPr lIns="45719" rIns="45719"/>
          <a:lstStyle/>
          <a:p>
            <a:endParaRPr/>
          </a:p>
        </p:txBody>
      </p:sp>
      <p:sp>
        <p:nvSpPr>
          <p:cNvPr id="85" name="Shape 85"/>
          <p:cNvSpPr>
            <a:spLocks noGrp="1"/>
          </p:cNvSpPr>
          <p:nvPr>
            <p:ph type="title"/>
          </p:nvPr>
        </p:nvSpPr>
        <p:spPr>
          <a:xfrm>
            <a:off x="342900" y="594359"/>
            <a:ext cx="2400300" cy="2286001"/>
          </a:xfrm>
          <a:prstGeom prst="rect">
            <a:avLst/>
          </a:prstGeom>
        </p:spPr>
        <p:txBody>
          <a:bodyPr/>
          <a:lstStyle>
            <a:lvl1pPr>
              <a:defRPr sz="3600">
                <a:solidFill>
                  <a:srgbClr val="FFFFFF"/>
                </a:solidFill>
              </a:defRPr>
            </a:lvl1pPr>
          </a:lstStyle>
          <a:p>
            <a:r>
              <a:t>Title Text</a:t>
            </a:r>
          </a:p>
        </p:txBody>
      </p:sp>
      <p:sp>
        <p:nvSpPr>
          <p:cNvPr id="86" name="Shape 86"/>
          <p:cNvSpPr>
            <a:spLocks noGrp="1"/>
          </p:cNvSpPr>
          <p:nvPr>
            <p:ph type="body" idx="1"/>
          </p:nvPr>
        </p:nvSpPr>
        <p:spPr>
          <a:xfrm>
            <a:off x="3460236" y="731519"/>
            <a:ext cx="5009394" cy="52578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 name="Shape 87"/>
          <p:cNvSpPr>
            <a:spLocks noGrp="1"/>
          </p:cNvSpPr>
          <p:nvPr>
            <p:ph type="body" sz="quarter" idx="13"/>
          </p:nvPr>
        </p:nvSpPr>
        <p:spPr>
          <a:xfrm>
            <a:off x="342900" y="2926079"/>
            <a:ext cx="2400300" cy="3379125"/>
          </a:xfrm>
          <a:prstGeom prst="rect">
            <a:avLst/>
          </a:prstGeom>
        </p:spPr>
        <p:txBody>
          <a:bodyPr lIns="45719" tIns="45719" rIns="45719" bIns="45719"/>
          <a:lstStyle/>
          <a:p>
            <a:pPr marL="0" indent="0">
              <a:buClrTx/>
              <a:buSzTx/>
              <a:buFontTx/>
              <a:buNone/>
              <a:defRPr sz="1500">
                <a:solidFill>
                  <a:srgbClr val="FFFFFF"/>
                </a:solidFill>
              </a:defRPr>
            </a:pPr>
            <a:endParaRPr/>
          </a:p>
        </p:txBody>
      </p:sp>
      <p:sp>
        <p:nvSpPr>
          <p:cNvPr id="88" name="Shape 88"/>
          <p:cNvSpPr>
            <a:spLocks noGrp="1"/>
          </p:cNvSpPr>
          <p:nvPr>
            <p:ph type="sldNum" sz="quarter" idx="2"/>
          </p:nvPr>
        </p:nvSpPr>
        <p:spPr>
          <a:prstGeom prst="rect">
            <a:avLst/>
          </a:prstGeom>
        </p:spPr>
        <p:txBody>
          <a:bodyPr/>
          <a:lstStyle>
            <a:lvl1pPr>
              <a:defRPr>
                <a:solidFill>
                  <a:srgbClr val="373545"/>
                </a:solidFill>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5" name="Shape 95"/>
          <p:cNvSpPr/>
          <p:nvPr/>
        </p:nvSpPr>
        <p:spPr>
          <a:xfrm>
            <a:off x="0" y="4953000"/>
            <a:ext cx="9141619" cy="1905000"/>
          </a:xfrm>
          <a:prstGeom prst="rect">
            <a:avLst/>
          </a:prstGeom>
          <a:solidFill>
            <a:schemeClr val="accent1"/>
          </a:solidFill>
          <a:ln w="12700">
            <a:miter lim="400000"/>
          </a:ln>
        </p:spPr>
        <p:txBody>
          <a:bodyPr lIns="45719" rIns="45719"/>
          <a:lstStyle/>
          <a:p>
            <a:endParaRPr/>
          </a:p>
        </p:txBody>
      </p:sp>
      <p:sp>
        <p:nvSpPr>
          <p:cNvPr id="96" name="Shape 96"/>
          <p:cNvSpPr/>
          <p:nvPr/>
        </p:nvSpPr>
        <p:spPr>
          <a:xfrm>
            <a:off x="12" y="4915075"/>
            <a:ext cx="9141619" cy="64009"/>
          </a:xfrm>
          <a:prstGeom prst="rect">
            <a:avLst/>
          </a:prstGeom>
          <a:solidFill>
            <a:schemeClr val="accent1"/>
          </a:solidFill>
          <a:ln w="12700">
            <a:miter lim="400000"/>
          </a:ln>
        </p:spPr>
        <p:txBody>
          <a:bodyPr lIns="45719" rIns="45719"/>
          <a:lstStyle/>
          <a:p>
            <a:endParaRPr/>
          </a:p>
        </p:txBody>
      </p:sp>
      <p:sp>
        <p:nvSpPr>
          <p:cNvPr id="97" name="Shape 97"/>
          <p:cNvSpPr>
            <a:spLocks noGrp="1"/>
          </p:cNvSpPr>
          <p:nvPr>
            <p:ph type="title"/>
          </p:nvPr>
        </p:nvSpPr>
        <p:spPr>
          <a:xfrm>
            <a:off x="822960" y="5074920"/>
            <a:ext cx="7589520" cy="822961"/>
          </a:xfrm>
          <a:prstGeom prst="rect">
            <a:avLst/>
          </a:prstGeom>
        </p:spPr>
        <p:txBody>
          <a:bodyPr lIns="0" tIns="0" rIns="0" bIns="0"/>
          <a:lstStyle>
            <a:lvl1pPr>
              <a:defRPr sz="3600">
                <a:solidFill>
                  <a:srgbClr val="FFFFFF"/>
                </a:solidFill>
              </a:defRPr>
            </a:lvl1pPr>
          </a:lstStyle>
          <a:p>
            <a:r>
              <a:t>Title Text</a:t>
            </a:r>
          </a:p>
        </p:txBody>
      </p:sp>
      <p:sp>
        <p:nvSpPr>
          <p:cNvPr id="98" name="Shape 98"/>
          <p:cNvSpPr>
            <a:spLocks noGrp="1"/>
          </p:cNvSpPr>
          <p:nvPr>
            <p:ph type="pic" idx="13"/>
          </p:nvPr>
        </p:nvSpPr>
        <p:spPr>
          <a:xfrm>
            <a:off x="11" y="0"/>
            <a:ext cx="9143991" cy="4915076"/>
          </a:xfrm>
          <a:prstGeom prst="rect">
            <a:avLst/>
          </a:prstGeom>
        </p:spPr>
        <p:txBody>
          <a:bodyPr lIns="91439" tIns="45719" rIns="91439" bIns="45719">
            <a:noAutofit/>
          </a:bodyPr>
          <a:lstStyle/>
          <a:p>
            <a:endParaRPr/>
          </a:p>
        </p:txBody>
      </p:sp>
      <p:sp>
        <p:nvSpPr>
          <p:cNvPr id="99" name="Shape 99"/>
          <p:cNvSpPr>
            <a:spLocks noGrp="1"/>
          </p:cNvSpPr>
          <p:nvPr>
            <p:ph type="body" sz="quarter" idx="1"/>
          </p:nvPr>
        </p:nvSpPr>
        <p:spPr>
          <a:xfrm>
            <a:off x="822958" y="5907023"/>
            <a:ext cx="7589521" cy="594361"/>
          </a:xfrm>
          <a:prstGeom prst="rect">
            <a:avLst/>
          </a:prstGeom>
        </p:spPr>
        <p:txBody>
          <a:bodyPr/>
          <a:lstStyle>
            <a:lvl1pPr marL="0" indent="0">
              <a:spcBef>
                <a:spcPts val="600"/>
              </a:spcBef>
              <a:buClrTx/>
              <a:buSzTx/>
              <a:buFontTx/>
              <a:buNone/>
              <a:defRPr sz="1500">
                <a:solidFill>
                  <a:srgbClr val="FFFFFF"/>
                </a:solidFill>
              </a:defRPr>
            </a:lvl1pPr>
            <a:lvl2pPr marL="0" indent="457200">
              <a:spcBef>
                <a:spcPts val="600"/>
              </a:spcBef>
              <a:buClrTx/>
              <a:buSzTx/>
              <a:buFontTx/>
              <a:buNone/>
              <a:defRPr sz="1500">
                <a:solidFill>
                  <a:srgbClr val="FFFFFF"/>
                </a:solidFill>
              </a:defRPr>
            </a:lvl2pPr>
            <a:lvl3pPr marL="0" indent="914400">
              <a:spcBef>
                <a:spcPts val="600"/>
              </a:spcBef>
              <a:buClrTx/>
              <a:buSzTx/>
              <a:buFontTx/>
              <a:buNone/>
              <a:defRPr sz="1500">
                <a:solidFill>
                  <a:srgbClr val="FFFFFF"/>
                </a:solidFill>
              </a:defRPr>
            </a:lvl3pPr>
            <a:lvl4pPr marL="0" indent="1371600">
              <a:spcBef>
                <a:spcPts val="600"/>
              </a:spcBef>
              <a:buClrTx/>
              <a:buSzTx/>
              <a:buFontTx/>
              <a:buNone/>
              <a:defRPr sz="1500">
                <a:solidFill>
                  <a:srgbClr val="FFFFFF"/>
                </a:solidFill>
              </a:defRPr>
            </a:lvl4pPr>
            <a:lvl5pPr marL="0" indent="1828800">
              <a:spcBef>
                <a:spcPts val="600"/>
              </a:spcBef>
              <a:buClrTx/>
              <a:buSzTx/>
              <a:buFontTx/>
              <a:buNone/>
              <a:defRPr sz="15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100" name="Shape 10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6400800"/>
            <a:ext cx="9144001" cy="457200"/>
          </a:xfrm>
          <a:prstGeom prst="rect">
            <a:avLst/>
          </a:prstGeom>
          <a:solidFill>
            <a:schemeClr val="accent1"/>
          </a:solidFill>
          <a:ln w="12700">
            <a:miter lim="400000"/>
          </a:ln>
        </p:spPr>
        <p:txBody>
          <a:bodyPr lIns="45719" rIns="45719"/>
          <a:lstStyle/>
          <a:p>
            <a:endParaRPr/>
          </a:p>
        </p:txBody>
      </p:sp>
      <p:sp>
        <p:nvSpPr>
          <p:cNvPr id="3" name="Shape 3"/>
          <p:cNvSpPr/>
          <p:nvPr/>
        </p:nvSpPr>
        <p:spPr>
          <a:xfrm>
            <a:off x="0" y="6334314"/>
            <a:ext cx="9144001" cy="66000"/>
          </a:xfrm>
          <a:prstGeom prst="rect">
            <a:avLst/>
          </a:prstGeom>
          <a:solidFill>
            <a:schemeClr val="accent1"/>
          </a:solidFill>
          <a:ln w="12700">
            <a:miter lim="400000"/>
          </a:ln>
        </p:spPr>
        <p:txBody>
          <a:bodyPr lIns="45719" rIns="45719"/>
          <a:lstStyle/>
          <a:p>
            <a:endParaRPr/>
          </a:p>
        </p:txBody>
      </p:sp>
      <p:sp>
        <p:nvSpPr>
          <p:cNvPr id="4" name="Shape 4"/>
          <p:cNvSpPr/>
          <p:nvPr/>
        </p:nvSpPr>
        <p:spPr>
          <a:xfrm>
            <a:off x="895149" y="1737845"/>
            <a:ext cx="7475219" cy="1"/>
          </a:xfrm>
          <a:prstGeom prst="line">
            <a:avLst/>
          </a:prstGeom>
          <a:ln w="6350">
            <a:solidFill>
              <a:srgbClr val="808080"/>
            </a:solidFill>
          </a:ln>
        </p:spPr>
        <p:txBody>
          <a:bodyPr lIns="45719" rIns="45719"/>
          <a:lstStyle/>
          <a:p>
            <a:endParaRPr/>
          </a:p>
        </p:txBody>
      </p:sp>
      <p:sp>
        <p:nvSpPr>
          <p:cNvPr id="5" name="Shape 5"/>
          <p:cNvSpPr>
            <a:spLocks noGrp="1"/>
          </p:cNvSpPr>
          <p:nvPr>
            <p:ph type="title"/>
          </p:nvPr>
        </p:nvSpPr>
        <p:spPr>
          <a:xfrm>
            <a:off x="822960" y="286603"/>
            <a:ext cx="7543801" cy="1450758"/>
          </a:xfrm>
          <a:prstGeom prst="rect">
            <a:avLst/>
          </a:prstGeom>
          <a:ln w="12700">
            <a:miter lim="400000"/>
          </a:ln>
          <a:extLst>
            <a:ext uri="{C572A759-6A51-4108-AA02-DFA0A04FC94B}">
              <ma14:wrappingTextBoxFlag xmlns:ma14="http://schemas.microsoft.com/office/mac/drawingml/2011/main" xmlns="" val="1"/>
            </a:ext>
          </a:extLst>
        </p:spPr>
        <p:txBody>
          <a:bodyPr lIns="45719" rIns="45719" anchor="b">
            <a:normAutofit/>
          </a:bodyPr>
          <a:lstStyle/>
          <a:p>
            <a:r>
              <a:t>Title Text</a:t>
            </a:r>
          </a:p>
        </p:txBody>
      </p:sp>
      <p:sp>
        <p:nvSpPr>
          <p:cNvPr id="6" name="Shape 6"/>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a:bodyPr>
          <a:lstStyle/>
          <a:p>
            <a:r>
              <a:t>Body Level One</a:t>
            </a:r>
          </a:p>
          <a:p>
            <a:pPr lvl="1"/>
            <a:r>
              <a:t>Body Level Two</a:t>
            </a:r>
          </a:p>
          <a:p>
            <a:pPr lvl="2"/>
            <a:r>
              <a:t>Body Level Three</a:t>
            </a:r>
          </a:p>
          <a:p>
            <a:pPr lvl="3"/>
            <a:r>
              <a:t>Body Level Four</a:t>
            </a:r>
          </a:p>
          <a:p>
            <a:pPr lvl="4"/>
            <a:r>
              <a:t>Body Level Five</a:t>
            </a:r>
          </a:p>
        </p:txBody>
      </p:sp>
      <p:sp>
        <p:nvSpPr>
          <p:cNvPr id="7" name="Shape 7"/>
          <p:cNvSpPr>
            <a:spLocks noGrp="1"/>
          </p:cNvSpPr>
          <p:nvPr>
            <p:ph type="sldNum" sz="quarter" idx="2"/>
          </p:nvPr>
        </p:nvSpPr>
        <p:spPr>
          <a:xfrm>
            <a:off x="8172021" y="6526778"/>
            <a:ext cx="237342" cy="231141"/>
          </a:xfrm>
          <a:prstGeom prst="rect">
            <a:avLst/>
          </a:prstGeom>
          <a:ln w="12700">
            <a:miter lim="400000"/>
          </a:ln>
        </p:spPr>
        <p:txBody>
          <a:bodyPr wrap="none" lIns="45719" rIns="45719" anchor="ctr">
            <a:spAutoFit/>
          </a:bodyPr>
          <a:lstStyle>
            <a:lvl1pPr algn="r">
              <a:defRPr sz="10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1pPr>
      <a:lvl2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2pPr>
      <a:lvl3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3pPr>
      <a:lvl4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4pPr>
      <a:lvl5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5pPr>
      <a:lvl6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6pPr>
      <a:lvl7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7pPr>
      <a:lvl8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8pPr>
      <a:lvl9pPr marL="0" marR="0" indent="0" algn="l" defTabSz="914400" rtl="0" latinLnBrk="0">
        <a:lnSpc>
          <a:spcPct val="85000"/>
        </a:lnSpc>
        <a:spcBef>
          <a:spcPts val="0"/>
        </a:spcBef>
        <a:spcAft>
          <a:spcPts val="0"/>
        </a:spcAft>
        <a:buClrTx/>
        <a:buSzTx/>
        <a:buFontTx/>
        <a:buNone/>
        <a:tabLst/>
        <a:defRPr sz="4800" b="0" i="0" u="none" strike="noStrike" cap="none" spc="-50" baseline="0">
          <a:ln>
            <a:noFill/>
          </a:ln>
          <a:solidFill>
            <a:srgbClr val="404040"/>
          </a:solidFill>
          <a:uFillTx/>
          <a:latin typeface="Calibri Light"/>
          <a:ea typeface="Calibri Light"/>
          <a:cs typeface="Calibri Light"/>
          <a:sym typeface="Calibri Light"/>
        </a:defRPr>
      </a:lvl9pPr>
    </p:titleStyle>
    <p:bodyStyle>
      <a:lvl1pPr marL="91439" marR="0" indent="-91439" algn="l" defTabSz="914400" rtl="0" latinLnBrk="0">
        <a:lnSpc>
          <a:spcPct val="90000"/>
        </a:lnSpc>
        <a:spcBef>
          <a:spcPts val="1200"/>
        </a:spcBef>
        <a:spcAft>
          <a:spcPts val="0"/>
        </a:spcAft>
        <a:buClr>
          <a:schemeClr val="accent1"/>
        </a:buClr>
        <a:buSzPct val="100000"/>
        <a:buFont typeface="Trebuchet MS"/>
        <a:buChar char=" "/>
        <a:tabLst/>
        <a:defRPr sz="2000" b="0" i="0" u="none" strike="noStrike" cap="none" spc="0" baseline="0">
          <a:ln>
            <a:noFill/>
          </a:ln>
          <a:solidFill>
            <a:srgbClr val="404040"/>
          </a:solidFill>
          <a:uFillTx/>
          <a:latin typeface="+mn-lt"/>
          <a:ea typeface="+mn-ea"/>
          <a:cs typeface="+mn-cs"/>
          <a:sym typeface="Calibri"/>
        </a:defRPr>
      </a:lvl1pPr>
      <a:lvl2pPr marL="404368" marR="0" indent="-203200"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n-lt"/>
          <a:ea typeface="+mn-ea"/>
          <a:cs typeface="+mn-cs"/>
          <a:sym typeface="Calibri"/>
        </a:defRPr>
      </a:lvl2pPr>
      <a:lvl3pPr marL="645305" marR="0" indent="-261257"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n-lt"/>
          <a:ea typeface="+mn-ea"/>
          <a:cs typeface="+mn-cs"/>
          <a:sym typeface="Calibri"/>
        </a:defRPr>
      </a:lvl3pPr>
      <a:lvl4pPr marL="828185" marR="0" indent="-261257"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n-lt"/>
          <a:ea typeface="+mn-ea"/>
          <a:cs typeface="+mn-cs"/>
          <a:sym typeface="Calibri"/>
        </a:defRPr>
      </a:lvl4pPr>
      <a:lvl5pPr marL="1011065" marR="0" indent="-261257"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n-lt"/>
          <a:ea typeface="+mn-ea"/>
          <a:cs typeface="+mn-cs"/>
          <a:sym typeface="Calibri"/>
        </a:defRPr>
      </a:lvl5pPr>
      <a:lvl6pPr marL="1197971" marR="0" indent="-326571"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n-lt"/>
          <a:ea typeface="+mn-ea"/>
          <a:cs typeface="+mn-cs"/>
          <a:sym typeface="Calibri"/>
        </a:defRPr>
      </a:lvl6pPr>
      <a:lvl7pPr marL="1397971" marR="0" indent="-326571"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n-lt"/>
          <a:ea typeface="+mn-ea"/>
          <a:cs typeface="+mn-cs"/>
          <a:sym typeface="Calibri"/>
        </a:defRPr>
      </a:lvl7pPr>
      <a:lvl8pPr marL="1597971" marR="0" indent="-326571"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n-lt"/>
          <a:ea typeface="+mn-ea"/>
          <a:cs typeface="+mn-cs"/>
          <a:sym typeface="Calibri"/>
        </a:defRPr>
      </a:lvl8pPr>
      <a:lvl9pPr marL="1797971" marR="0" indent="-326571" algn="l" defTabSz="914400" rtl="0" latinLnBrk="0">
        <a:lnSpc>
          <a:spcPct val="90000"/>
        </a:lnSpc>
        <a:spcBef>
          <a:spcPts val="1200"/>
        </a:spcBef>
        <a:spcAft>
          <a:spcPts val="0"/>
        </a:spcAft>
        <a:buClr>
          <a:schemeClr val="accent1"/>
        </a:buClr>
        <a:buSzPct val="100000"/>
        <a:buFont typeface="Trebuchet MS"/>
        <a:buChar char="◦"/>
        <a:tabLst/>
        <a:defRPr sz="2000" b="0" i="0" u="none" strike="noStrike" cap="none" spc="0" baseline="0">
          <a:ln>
            <a:noFill/>
          </a:ln>
          <a:solidFill>
            <a:srgbClr val="40404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ctrTitle"/>
          </p:nvPr>
        </p:nvSpPr>
        <p:spPr>
          <a:xfrm>
            <a:off x="822960" y="758951"/>
            <a:ext cx="7543801" cy="3566161"/>
          </a:xfrm>
          <a:prstGeom prst="rect">
            <a:avLst/>
          </a:prstGeom>
        </p:spPr>
        <p:txBody>
          <a:bodyPr/>
          <a:lstStyle>
            <a:lvl1pPr algn="ctr">
              <a:defRPr sz="4800" spc="-100"/>
            </a:lvl1pPr>
          </a:lstStyle>
          <a:p>
            <a:r>
              <a:rPr dirty="0"/>
              <a:t>Cant v Mad Brothers - Recent developments in the law relating to unfair preferences </a:t>
            </a:r>
          </a:p>
        </p:txBody>
      </p:sp>
      <p:sp>
        <p:nvSpPr>
          <p:cNvPr id="130" name="Shape 130"/>
          <p:cNvSpPr>
            <a:spLocks noGrp="1"/>
          </p:cNvSpPr>
          <p:nvPr>
            <p:ph type="subTitle" sz="half" idx="1"/>
          </p:nvPr>
        </p:nvSpPr>
        <p:spPr>
          <a:xfrm>
            <a:off x="979135" y="4417145"/>
            <a:ext cx="7387623" cy="1704753"/>
          </a:xfrm>
          <a:prstGeom prst="rect">
            <a:avLst/>
          </a:prstGeom>
        </p:spPr>
        <p:txBody>
          <a:bodyPr/>
          <a:lstStyle/>
          <a:p>
            <a:pPr algn="ctr"/>
            <a:r>
              <a:rPr lang="en-AU" dirty="0"/>
              <a:t>23 June 2021</a:t>
            </a:r>
            <a:endParaRPr sz="2600" dirty="0"/>
          </a:p>
          <a:p>
            <a:pPr algn="ctr">
              <a:defRPr sz="2600"/>
            </a:pPr>
            <a:r>
              <a:rPr b="1" dirty="0"/>
              <a:t>Stephen V. Palmer</a:t>
            </a:r>
          </a:p>
        </p:txBody>
      </p:sp>
      <p:pic>
        <p:nvPicPr>
          <p:cNvPr id="131" name="image2.png" descr="A picture containing object&#10;&#10;Description generated with very high confidence"/>
          <p:cNvPicPr>
            <a:picLocks noChangeAspect="1"/>
          </p:cNvPicPr>
          <p:nvPr/>
        </p:nvPicPr>
        <p:blipFill>
          <a:blip r:embed="rId2"/>
          <a:stretch>
            <a:fillRect/>
          </a:stretch>
        </p:blipFill>
        <p:spPr>
          <a:xfrm>
            <a:off x="1974985" y="387927"/>
            <a:ext cx="5587878" cy="1221572"/>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xfrm>
            <a:off x="822960" y="605927"/>
            <a:ext cx="7543801" cy="1131433"/>
          </a:xfrm>
          <a:prstGeom prst="rect">
            <a:avLst/>
          </a:prstGeom>
        </p:spPr>
        <p:txBody>
          <a:bodyPr>
            <a:normAutofit/>
          </a:bodyPr>
          <a:lstStyle>
            <a:lvl1pPr>
              <a:defRPr b="1" i="1"/>
            </a:lvl1pPr>
          </a:lstStyle>
          <a:p>
            <a:pPr>
              <a:defRPr b="0" i="0"/>
            </a:pPr>
            <a:r>
              <a:rPr kumimoji="0" lang="en-AU" b="1" i="1" u="none" strike="noStrike" kern="0" cap="none" spc="0" normalizeH="0" baseline="0" noProof="0" dirty="0">
                <a:ln>
                  <a:noFill/>
                </a:ln>
                <a:solidFill>
                  <a:srgbClr val="404040"/>
                </a:solidFill>
                <a:effectLst/>
                <a:uLnTx/>
                <a:uFillTx/>
                <a:latin typeface="Calibri Light" panose="020F0302020204030204" pitchFamily="34" charset="0"/>
                <a:cs typeface="Calibri Light" panose="020F0302020204030204" pitchFamily="34" charset="0"/>
                <a:sym typeface="Calibri"/>
              </a:rPr>
              <a:t>Hosking</a:t>
            </a:r>
            <a:endParaRPr i="1" dirty="0">
              <a:latin typeface="Calibri Light" panose="020F0302020204030204" pitchFamily="34" charset="0"/>
              <a:cs typeface="Calibri Light" panose="020F0302020204030204" pitchFamily="34" charset="0"/>
            </a:endParaRPr>
          </a:p>
        </p:txBody>
      </p:sp>
      <p:sp>
        <p:nvSpPr>
          <p:cNvPr id="158" name="Shape 158"/>
          <p:cNvSpPr>
            <a:spLocks noGrp="1"/>
          </p:cNvSpPr>
          <p:nvPr>
            <p:ph type="body" idx="1"/>
          </p:nvPr>
        </p:nvSpPr>
        <p:spPr>
          <a:prstGeom prst="rect">
            <a:avLst/>
          </a:prstGeom>
        </p:spPr>
        <p:txBody>
          <a:bodyPr>
            <a:normAutofit fontScale="92500"/>
          </a:bodyPr>
          <a:lstStyle/>
          <a:p>
            <a:pPr marL="82295" indent="-82295" defTabSz="822959">
              <a:spcBef>
                <a:spcPts val="1000"/>
              </a:spcBef>
              <a:defRPr sz="1619">
                <a:latin typeface="+mj-lt"/>
                <a:ea typeface="+mj-ea"/>
                <a:cs typeface="+mj-cs"/>
                <a:sym typeface="Helvetica"/>
              </a:defRPr>
            </a:pPr>
            <a:r>
              <a:rPr dirty="0"/>
              <a:t>In </a:t>
            </a:r>
            <a:r>
              <a:rPr b="1" i="1" dirty="0"/>
              <a:t>Hosking</a:t>
            </a:r>
            <a:r>
              <a:rPr dirty="0"/>
              <a:t>, Built </a:t>
            </a:r>
            <a:r>
              <a:rPr lang="en-AU" dirty="0"/>
              <a:t>NSW Pty Ltd (“Built”) as head contractor </a:t>
            </a:r>
            <a:r>
              <a:rPr dirty="0"/>
              <a:t>entered into a contract with Evolvebuilt</a:t>
            </a:r>
            <a:r>
              <a:rPr lang="en-AU" sz="1600" dirty="0">
                <a:sym typeface="Helvetica"/>
              </a:rPr>
              <a:t> Contracting Pty Ltd (“Evolvebuilt”)</a:t>
            </a:r>
            <a:r>
              <a:rPr lang="en-AU" dirty="0"/>
              <a:t> as sub-contractor to undertake works on a </a:t>
            </a:r>
            <a:r>
              <a:rPr dirty="0"/>
              <a:t>project in Sydney. </a:t>
            </a:r>
            <a:r>
              <a:rPr lang="en-AU" sz="1600" dirty="0">
                <a:sym typeface="Helvetica"/>
              </a:rPr>
              <a:t>Evolvebuilt </a:t>
            </a:r>
            <a:r>
              <a:rPr lang="en-AU" dirty="0"/>
              <a:t>entered into subcontracts with secondary sub-contractors</a:t>
            </a:r>
            <a:r>
              <a:rPr dirty="0"/>
              <a:t>.</a:t>
            </a:r>
          </a:p>
          <a:p>
            <a:pPr marL="180473" indent="-180473" defTabSz="822959">
              <a:spcBef>
                <a:spcPts val="1000"/>
              </a:spcBef>
              <a:buClrTx/>
              <a:buFontTx/>
              <a:buChar char="•"/>
              <a:defRPr sz="1619">
                <a:latin typeface="+mj-lt"/>
                <a:ea typeface="+mj-ea"/>
                <a:cs typeface="+mj-cs"/>
                <a:sym typeface="Helvetica"/>
              </a:defRPr>
            </a:pPr>
            <a:r>
              <a:rPr dirty="0"/>
              <a:t>The head contract provided that </a:t>
            </a:r>
            <a:r>
              <a:rPr lang="en-AU" dirty="0"/>
              <a:t>Built</a:t>
            </a:r>
            <a:r>
              <a:rPr dirty="0"/>
              <a:t> could pay </a:t>
            </a:r>
            <a:r>
              <a:rPr lang="en-AU" dirty="0"/>
              <a:t>the secondary </a:t>
            </a:r>
            <a:r>
              <a:rPr dirty="0"/>
              <a:t>subcontractors directly;</a:t>
            </a:r>
          </a:p>
          <a:p>
            <a:pPr marL="180473" indent="-180473" defTabSz="822959">
              <a:spcBef>
                <a:spcPts val="1000"/>
              </a:spcBef>
              <a:buClrTx/>
              <a:buFontTx/>
              <a:buChar char="•"/>
              <a:defRPr sz="1619">
                <a:latin typeface="+mj-lt"/>
                <a:ea typeface="+mj-ea"/>
                <a:cs typeface="+mj-cs"/>
                <a:sym typeface="Helvetica"/>
              </a:defRPr>
            </a:pPr>
            <a:r>
              <a:rPr dirty="0"/>
              <a:t>A building dispute arose between Built and Evolvebuilt. As Evolvebuilt was not being paid by the head contractor, it did not pay its subcontractors, who </a:t>
            </a:r>
            <a:r>
              <a:rPr lang="en-AU" dirty="0"/>
              <a:t>stopped</a:t>
            </a:r>
            <a:r>
              <a:rPr dirty="0"/>
              <a:t> work</a:t>
            </a:r>
            <a:r>
              <a:rPr lang="en-AU" dirty="0"/>
              <a:t> on the project</a:t>
            </a:r>
            <a:r>
              <a:rPr dirty="0"/>
              <a:t>;</a:t>
            </a:r>
          </a:p>
          <a:p>
            <a:pPr marL="180473" indent="-180473" defTabSz="822959">
              <a:spcBef>
                <a:spcPts val="1000"/>
              </a:spcBef>
              <a:buClrTx/>
              <a:buFontTx/>
              <a:buChar char="•"/>
              <a:defRPr sz="1619">
                <a:latin typeface="+mj-lt"/>
                <a:ea typeface="+mj-ea"/>
                <a:cs typeface="+mj-cs"/>
                <a:sym typeface="Helvetica"/>
              </a:defRPr>
            </a:pPr>
            <a:r>
              <a:rPr dirty="0"/>
              <a:t>Evolvebuilt made a request under the head contract for Built to pay the subcontractors but Built terminated the contract instead; and</a:t>
            </a:r>
          </a:p>
          <a:p>
            <a:pPr marL="180473" indent="-180473" defTabSz="822959">
              <a:spcBef>
                <a:spcPts val="1000"/>
              </a:spcBef>
              <a:buClrTx/>
              <a:buFontTx/>
              <a:buChar char="•"/>
              <a:defRPr sz="1619">
                <a:latin typeface="+mj-lt"/>
                <a:ea typeface="+mj-ea"/>
                <a:cs typeface="+mj-cs"/>
                <a:sym typeface="Helvetica"/>
              </a:defRPr>
            </a:pPr>
            <a:r>
              <a:rPr dirty="0"/>
              <a:t>following an arrangement with the CMFEU </a:t>
            </a:r>
            <a:r>
              <a:rPr lang="en-AU" dirty="0"/>
              <a:t>Built </a:t>
            </a:r>
            <a:r>
              <a:rPr dirty="0"/>
              <a:t>paid the </a:t>
            </a:r>
            <a:r>
              <a:rPr lang="en-AU" dirty="0"/>
              <a:t>secondary </a:t>
            </a:r>
            <a:r>
              <a:rPr dirty="0"/>
              <a:t>subcontractors directly;</a:t>
            </a:r>
          </a:p>
          <a:p>
            <a:pPr marL="180473" indent="-180473" defTabSz="822959">
              <a:spcBef>
                <a:spcPts val="1000"/>
              </a:spcBef>
              <a:buClrTx/>
              <a:buFontTx/>
              <a:buChar char="•"/>
              <a:defRPr sz="1619">
                <a:latin typeface="+mj-lt"/>
                <a:ea typeface="+mj-ea"/>
                <a:cs typeface="+mj-cs"/>
                <a:sym typeface="Helvetica"/>
              </a:defRPr>
            </a:pPr>
            <a:r>
              <a:rPr dirty="0"/>
              <a:t>Evolvebuilt served a payment claim on Built under the</a:t>
            </a:r>
            <a:r>
              <a:rPr i="1" dirty="0"/>
              <a:t> Building and Construction Industry Security of Payment Act </a:t>
            </a:r>
            <a:r>
              <a:rPr dirty="0"/>
              <a:t>1999(NSW); but</a:t>
            </a:r>
          </a:p>
          <a:p>
            <a:pPr marL="180473" indent="-180473" defTabSz="822959">
              <a:spcBef>
                <a:spcPts val="1000"/>
              </a:spcBef>
              <a:buClrTx/>
              <a:buFontTx/>
              <a:buChar char="•"/>
              <a:defRPr sz="1619">
                <a:latin typeface="+mj-lt"/>
                <a:ea typeface="+mj-ea"/>
                <a:cs typeface="+mj-cs"/>
                <a:sym typeface="Helvetica"/>
              </a:defRPr>
            </a:pPr>
            <a:r>
              <a:rPr dirty="0"/>
              <a:t>on adjudication, the head contractor was determined to have no liability to Evolvebuilt.</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prstGeom prst="rect">
            <a:avLst/>
          </a:prstGeom>
        </p:spPr>
        <p:txBody>
          <a:bodyPr/>
          <a:lstStyle/>
          <a:p>
            <a:r>
              <a:rPr b="1" i="1" dirty="0"/>
              <a:t>Hosking</a:t>
            </a:r>
            <a:r>
              <a:rPr dirty="0"/>
              <a:t> (</a:t>
            </a:r>
            <a:r>
              <a:rPr dirty="0" err="1"/>
              <a:t>cont</a:t>
            </a:r>
            <a:r>
              <a:rPr dirty="0"/>
              <a:t>)</a:t>
            </a:r>
          </a:p>
        </p:txBody>
      </p:sp>
      <p:sp>
        <p:nvSpPr>
          <p:cNvPr id="161" name="Shape 161"/>
          <p:cNvSpPr>
            <a:spLocks noGrp="1"/>
          </p:cNvSpPr>
          <p:nvPr>
            <p:ph type="body" idx="1"/>
          </p:nvPr>
        </p:nvSpPr>
        <p:spPr>
          <a:prstGeom prst="rect">
            <a:avLst/>
          </a:prstGeom>
        </p:spPr>
        <p:txBody>
          <a:bodyPr>
            <a:normAutofit lnSpcReduction="10000"/>
          </a:bodyPr>
          <a:lstStyle/>
          <a:p>
            <a:pPr marL="73151" indent="-73151" defTabSz="731520">
              <a:spcBef>
                <a:spcPts val="900"/>
              </a:spcBef>
              <a:defRPr sz="1520">
                <a:latin typeface="+mj-lt"/>
                <a:ea typeface="+mj-ea"/>
                <a:cs typeface="+mj-cs"/>
                <a:sym typeface="Helvetica"/>
              </a:defRPr>
            </a:pPr>
            <a:r>
              <a:rPr dirty="0"/>
              <a:t>The liquidators of Evolvebuilt sought to recover the moneys paid by </a:t>
            </a:r>
            <a:r>
              <a:rPr lang="en-AU" dirty="0"/>
              <a:t>Built</a:t>
            </a:r>
            <a:r>
              <a:rPr dirty="0"/>
              <a:t> to the secondary subcontractors as unfair preferences.</a:t>
            </a:r>
          </a:p>
          <a:p>
            <a:pPr marL="73151" indent="-73151" defTabSz="731520">
              <a:spcBef>
                <a:spcPts val="900"/>
              </a:spcBef>
              <a:defRPr sz="1520">
                <a:latin typeface="+mj-lt"/>
                <a:ea typeface="+mj-ea"/>
                <a:cs typeface="+mj-cs"/>
                <a:sym typeface="Helvetica"/>
              </a:defRPr>
            </a:pPr>
            <a:r>
              <a:rPr dirty="0"/>
              <a:t>The primary judge, Brereton J, considered that the critical question was whether the </a:t>
            </a:r>
            <a:r>
              <a:rPr lang="en-AU" dirty="0"/>
              <a:t>secondary </a:t>
            </a:r>
            <a:r>
              <a:rPr dirty="0"/>
              <a:t>subcontractors received the payments “from the company”. His </a:t>
            </a:r>
            <a:r>
              <a:rPr dirty="0" err="1"/>
              <a:t>Hono</a:t>
            </a:r>
            <a:r>
              <a:rPr lang="en-AU" dirty="0"/>
              <a:t>u</a:t>
            </a:r>
            <a:r>
              <a:rPr dirty="0"/>
              <a:t>r reasoned:</a:t>
            </a:r>
          </a:p>
          <a:p>
            <a:pPr marL="144378" indent="-144378" defTabSz="731520">
              <a:spcBef>
                <a:spcPts val="900"/>
              </a:spcBef>
              <a:buClrTx/>
              <a:buFontTx/>
              <a:buChar char="•"/>
              <a:defRPr sz="1520">
                <a:latin typeface="+mj-lt"/>
                <a:ea typeface="+mj-ea"/>
                <a:cs typeface="+mj-cs"/>
                <a:sym typeface="Helvetica"/>
              </a:defRPr>
            </a:pPr>
            <a:r>
              <a:rPr dirty="0"/>
              <a:t> That the section is concerned with payments made by and received from the company is plain from those words, but is confirmed by the terms of s 588FF(1)(a) which provides that, where, on the application of a company’s liquidator, a court is satisfied that a transaction of the company is voidable because of section 588FE, the court may, inter alia make an order directing a person to pay to the company an amount equal to some or all of the money that the company has paid under the transaction</a:t>
            </a:r>
          </a:p>
          <a:p>
            <a:pPr marL="144378" indent="-144378" defTabSz="731520">
              <a:spcBef>
                <a:spcPts val="900"/>
              </a:spcBef>
              <a:buClrTx/>
              <a:buFontTx/>
              <a:buChar char="•"/>
              <a:defRPr sz="1520">
                <a:latin typeface="+mj-lt"/>
                <a:ea typeface="+mj-ea"/>
                <a:cs typeface="+mj-cs"/>
                <a:sym typeface="Helvetica"/>
              </a:defRPr>
            </a:pPr>
            <a:r>
              <a:rPr dirty="0"/>
              <a:t>It is also supported by the policy and purpose of provision for the recovery of unfair preferences, which is to ensure that the unsecured creditors are not prejudiced by the disposition of assets in a period shortly before the commencement of a winding up which would have the effect of </a:t>
            </a:r>
            <a:r>
              <a:rPr dirty="0" err="1"/>
              <a:t>favouring</a:t>
            </a:r>
            <a:r>
              <a:rPr dirty="0"/>
              <a:t> certain creditors.</a:t>
            </a:r>
          </a:p>
          <a:p>
            <a:pPr marL="144378" indent="-144378" defTabSz="731520">
              <a:spcBef>
                <a:spcPts val="900"/>
              </a:spcBef>
              <a:buClrTx/>
              <a:buFontTx/>
              <a:buChar char="•"/>
              <a:defRPr sz="1520">
                <a:latin typeface="+mj-lt"/>
                <a:ea typeface="+mj-ea"/>
                <a:cs typeface="+mj-cs"/>
                <a:sym typeface="Helvetica"/>
              </a:defRPr>
            </a:pPr>
            <a:r>
              <a:rPr dirty="0"/>
              <a:t>A payment made by a third party which does not come out of the company’s assets does not offend that policy. </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prstGeom prst="rect">
            <a:avLst/>
          </a:prstGeom>
        </p:spPr>
        <p:txBody>
          <a:bodyPr/>
          <a:lstStyle/>
          <a:p>
            <a:r>
              <a:rPr b="1" i="1" dirty="0"/>
              <a:t>Hosking</a:t>
            </a:r>
            <a:r>
              <a:rPr dirty="0"/>
              <a:t> (cont.)</a:t>
            </a:r>
          </a:p>
        </p:txBody>
      </p:sp>
      <p:sp>
        <p:nvSpPr>
          <p:cNvPr id="164" name="Shape 164"/>
          <p:cNvSpPr>
            <a:spLocks noGrp="1"/>
          </p:cNvSpPr>
          <p:nvPr>
            <p:ph type="body" idx="1"/>
          </p:nvPr>
        </p:nvSpPr>
        <p:spPr>
          <a:prstGeom prst="rect">
            <a:avLst/>
          </a:prstGeom>
        </p:spPr>
        <p:txBody>
          <a:bodyPr/>
          <a:lstStyle/>
          <a:p>
            <a:pPr>
              <a:defRPr>
                <a:latin typeface="+mj-lt"/>
                <a:ea typeface="+mj-ea"/>
                <a:cs typeface="+mj-cs"/>
                <a:sym typeface="Helvetica"/>
              </a:defRPr>
            </a:pPr>
            <a:r>
              <a:rPr dirty="0"/>
              <a:t>On appeal the NSW Court of Appeal held that for a transaction to constitute an unfair preference within the meaning of s 588FA(1) it must be established that;</a:t>
            </a:r>
          </a:p>
          <a:p>
            <a:pPr marL="200526" indent="-200526">
              <a:buClrTx/>
              <a:buFontTx/>
              <a:buChar char="•"/>
              <a:defRPr>
                <a:latin typeface="+mj-lt"/>
                <a:ea typeface="+mj-ea"/>
                <a:cs typeface="+mj-cs"/>
                <a:sym typeface="Helvetica"/>
              </a:defRPr>
            </a:pPr>
            <a:r>
              <a:rPr dirty="0"/>
              <a:t>the debtor company and the creditor were parties to the transaction; </a:t>
            </a:r>
          </a:p>
          <a:p>
            <a:pPr marL="200526" indent="-200526">
              <a:buClrTx/>
              <a:buFontTx/>
              <a:buChar char="•"/>
              <a:defRPr>
                <a:latin typeface="+mj-lt"/>
                <a:ea typeface="+mj-ea"/>
                <a:cs typeface="+mj-cs"/>
                <a:sym typeface="Helvetica"/>
              </a:defRPr>
            </a:pPr>
            <a:r>
              <a:rPr dirty="0"/>
              <a:t>the transaction “must result in the creditor receiving from the company…. than the creditor would receive from the company if the transaction was set aside.”</a:t>
            </a:r>
          </a:p>
          <a:p>
            <a:pPr marL="200526" indent="-200526">
              <a:buClrTx/>
              <a:buFontTx/>
              <a:buChar char="•"/>
              <a:defRPr>
                <a:latin typeface="+mj-lt"/>
                <a:ea typeface="+mj-ea"/>
                <a:cs typeface="+mj-cs"/>
                <a:sym typeface="Helvetica"/>
              </a:defRPr>
            </a:pPr>
            <a:r>
              <a:rPr dirty="0"/>
              <a:t>it was necessary to identify a transaction to which Evolvebuilt was a party before the payment could be held to be a voidable transaction under s 588FA(1).</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prstGeom prst="rect">
            <a:avLst/>
          </a:prstGeom>
        </p:spPr>
        <p:txBody>
          <a:bodyPr/>
          <a:lstStyle/>
          <a:p>
            <a:r>
              <a:rPr i="1" dirty="0"/>
              <a:t>H</a:t>
            </a:r>
            <a:r>
              <a:rPr b="1" i="1" dirty="0"/>
              <a:t>osking</a:t>
            </a:r>
            <a:r>
              <a:rPr dirty="0"/>
              <a:t> (cont.)</a:t>
            </a:r>
          </a:p>
        </p:txBody>
      </p:sp>
      <p:sp>
        <p:nvSpPr>
          <p:cNvPr id="167" name="Shape 167"/>
          <p:cNvSpPr>
            <a:spLocks noGrp="1"/>
          </p:cNvSpPr>
          <p:nvPr>
            <p:ph type="body" idx="1"/>
          </p:nvPr>
        </p:nvSpPr>
        <p:spPr>
          <a:prstGeom prst="rect">
            <a:avLst/>
          </a:prstGeom>
        </p:spPr>
        <p:txBody>
          <a:bodyPr>
            <a:normAutofit lnSpcReduction="10000"/>
          </a:bodyPr>
          <a:lstStyle/>
          <a:p>
            <a:pPr marL="188494" indent="-188494" defTabSz="859536">
              <a:spcBef>
                <a:spcPts val="1100"/>
              </a:spcBef>
              <a:buClrTx/>
              <a:buFontTx/>
              <a:buChar char="•"/>
              <a:defRPr sz="1879">
                <a:latin typeface="+mj-lt"/>
                <a:ea typeface="+mj-ea"/>
                <a:cs typeface="+mj-cs"/>
                <a:sym typeface="Helvetica"/>
              </a:defRPr>
            </a:pPr>
            <a:r>
              <a:rPr dirty="0"/>
              <a:t>The liquidators argued that </a:t>
            </a:r>
            <a:r>
              <a:rPr dirty="0" err="1"/>
              <a:t>Evolvebuilt</a:t>
            </a:r>
            <a:r>
              <a:rPr dirty="0"/>
              <a:t> had requested Built pay the secondary subcontractors and that the requests were part of a “chain of causation” which resulted in the payments being made. </a:t>
            </a:r>
          </a:p>
          <a:p>
            <a:pPr marL="188494" indent="-188494" defTabSz="859536">
              <a:spcBef>
                <a:spcPts val="1100"/>
              </a:spcBef>
              <a:buClrTx/>
              <a:buFontTx/>
              <a:buChar char="•"/>
              <a:defRPr sz="1879">
                <a:latin typeface="+mj-lt"/>
                <a:ea typeface="+mj-ea"/>
                <a:cs typeface="+mj-cs"/>
                <a:sym typeface="Helvetica"/>
              </a:defRPr>
            </a:pPr>
            <a:r>
              <a:rPr dirty="0"/>
              <a:t>The Court of Appeal held that it was not helpful to refer to a “chain of causation” but that it was necessary to identify a transaction and then whether </a:t>
            </a:r>
            <a:r>
              <a:rPr dirty="0" err="1"/>
              <a:t>Evolvebuilt</a:t>
            </a:r>
            <a:r>
              <a:rPr dirty="0"/>
              <a:t> was a party to it.</a:t>
            </a:r>
          </a:p>
          <a:p>
            <a:pPr marL="188494" indent="-188494" defTabSz="859536">
              <a:spcBef>
                <a:spcPts val="1100"/>
              </a:spcBef>
              <a:buClrTx/>
              <a:buFontTx/>
              <a:buChar char="•"/>
              <a:defRPr sz="1879">
                <a:latin typeface="+mj-lt"/>
                <a:ea typeface="+mj-ea"/>
                <a:cs typeface="+mj-cs"/>
                <a:sym typeface="Helvetica"/>
              </a:defRPr>
            </a:pPr>
            <a:r>
              <a:rPr dirty="0"/>
              <a:t>The Court of Appeal upheld Brereton J’s decision that:</a:t>
            </a:r>
          </a:p>
          <a:p>
            <a:pPr marL="0" lvl="2" indent="429768" defTabSz="859536">
              <a:spcBef>
                <a:spcPts val="1100"/>
              </a:spcBef>
              <a:buClrTx/>
              <a:buSzTx/>
              <a:buFontTx/>
              <a:buNone/>
              <a:defRPr sz="1879">
                <a:latin typeface="+mj-lt"/>
                <a:ea typeface="+mj-ea"/>
                <a:cs typeface="+mj-cs"/>
                <a:sym typeface="Helvetica"/>
              </a:defRPr>
            </a:pPr>
            <a:r>
              <a:rPr dirty="0"/>
              <a:t>(</a:t>
            </a:r>
            <a:r>
              <a:rPr dirty="0" err="1"/>
              <a:t>i</a:t>
            </a:r>
            <a:r>
              <a:rPr dirty="0"/>
              <a:t>) </a:t>
            </a:r>
            <a:r>
              <a:rPr lang="en-AU" dirty="0"/>
              <a:t> </a:t>
            </a:r>
            <a:r>
              <a:rPr dirty="0" err="1"/>
              <a:t>Evolvebuilt</a:t>
            </a:r>
            <a:r>
              <a:rPr dirty="0"/>
              <a:t> was not a party to the transaction by which </a:t>
            </a:r>
            <a:br>
              <a:rPr lang="en-AU" dirty="0"/>
            </a:br>
            <a:r>
              <a:rPr lang="en-AU" dirty="0"/>
              <a:t>            </a:t>
            </a:r>
            <a:r>
              <a:rPr dirty="0"/>
              <a:t>payments were made by Built to the secondary subcontractors,</a:t>
            </a:r>
          </a:p>
          <a:p>
            <a:pPr marL="0" lvl="2" indent="429768" defTabSz="859536">
              <a:spcBef>
                <a:spcPts val="1100"/>
              </a:spcBef>
              <a:buClrTx/>
              <a:buSzTx/>
              <a:buFontTx/>
              <a:buNone/>
              <a:defRPr sz="1879">
                <a:latin typeface="+mj-lt"/>
                <a:ea typeface="+mj-ea"/>
                <a:cs typeface="+mj-cs"/>
                <a:sym typeface="Helvetica"/>
              </a:defRPr>
            </a:pPr>
            <a:r>
              <a:rPr dirty="0"/>
              <a:t>(ii) </a:t>
            </a:r>
            <a:r>
              <a:rPr lang="en-AU" dirty="0"/>
              <a:t> </a:t>
            </a:r>
            <a:r>
              <a:rPr dirty="0"/>
              <a:t>Built was under no contractual obligation to </a:t>
            </a:r>
            <a:r>
              <a:rPr dirty="0" err="1"/>
              <a:t>Evolvebuilt</a:t>
            </a:r>
            <a:r>
              <a:rPr dirty="0"/>
              <a:t> to make</a:t>
            </a:r>
            <a:br>
              <a:rPr lang="en-AU" dirty="0"/>
            </a:br>
            <a:r>
              <a:rPr lang="en-AU" dirty="0"/>
              <a:t>            </a:t>
            </a:r>
            <a:r>
              <a:rPr dirty="0"/>
              <a:t>the payments to the secondary subcontractors, and</a:t>
            </a:r>
          </a:p>
          <a:p>
            <a:pPr marL="0" lvl="2" indent="429768" defTabSz="859536">
              <a:spcBef>
                <a:spcPts val="1100"/>
              </a:spcBef>
              <a:buClrTx/>
              <a:buSzTx/>
              <a:buFontTx/>
              <a:buNone/>
              <a:defRPr sz="1879">
                <a:latin typeface="+mj-lt"/>
                <a:ea typeface="+mj-ea"/>
                <a:cs typeface="+mj-cs"/>
                <a:sym typeface="Helvetica"/>
              </a:defRPr>
            </a:pPr>
            <a:r>
              <a:rPr dirty="0"/>
              <a:t>(iii) </a:t>
            </a:r>
            <a:r>
              <a:rPr dirty="0" err="1"/>
              <a:t>Evolvebuilt</a:t>
            </a:r>
            <a:r>
              <a:rPr dirty="0"/>
              <a:t> was not a party to the arrangement between Built</a:t>
            </a:r>
            <a:br>
              <a:rPr lang="en-AU" dirty="0"/>
            </a:br>
            <a:r>
              <a:rPr lang="en-AU" dirty="0"/>
              <a:t>            </a:t>
            </a:r>
            <a:r>
              <a:rPr dirty="0"/>
              <a:t>and the CMFEU.</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p:cNvSpPr>
          <p:nvPr>
            <p:ph type="title"/>
          </p:nvPr>
        </p:nvSpPr>
        <p:spPr>
          <a:prstGeom prst="rect">
            <a:avLst/>
          </a:prstGeom>
        </p:spPr>
        <p:txBody>
          <a:bodyPr/>
          <a:lstStyle/>
          <a:p>
            <a:r>
              <a:rPr dirty="0"/>
              <a:t>Good faith </a:t>
            </a:r>
            <a:r>
              <a:rPr dirty="0" err="1"/>
              <a:t>defence</a:t>
            </a:r>
            <a:endParaRPr dirty="0"/>
          </a:p>
        </p:txBody>
      </p:sp>
      <p:sp>
        <p:nvSpPr>
          <p:cNvPr id="170" name="Shape 170"/>
          <p:cNvSpPr>
            <a:spLocks noGrp="1"/>
          </p:cNvSpPr>
          <p:nvPr>
            <p:ph type="body" idx="1"/>
          </p:nvPr>
        </p:nvSpPr>
        <p:spPr>
          <a:prstGeom prst="rect">
            <a:avLst/>
          </a:prstGeom>
        </p:spPr>
        <p:txBody>
          <a:bodyPr/>
          <a:lstStyle/>
          <a:p>
            <a:pPr marL="0" indent="0" defTabSz="370331">
              <a:lnSpc>
                <a:spcPct val="100000"/>
              </a:lnSpc>
              <a:spcBef>
                <a:spcPts val="0"/>
              </a:spcBef>
              <a:buClrTx/>
              <a:buSzTx/>
              <a:buFontTx/>
              <a:buNone/>
              <a:defRPr sz="1620" i="1">
                <a:solidFill>
                  <a:srgbClr val="000000"/>
                </a:solidFill>
                <a:latin typeface="+mj-lt"/>
                <a:ea typeface="+mj-ea"/>
                <a:cs typeface="+mj-cs"/>
                <a:sym typeface="Helvetica"/>
              </a:defRPr>
            </a:pPr>
            <a:r>
              <a:rPr i="0" dirty="0"/>
              <a:t>The Defendant bears the onus of proof of establishing the </a:t>
            </a:r>
            <a:r>
              <a:rPr i="0" dirty="0" err="1"/>
              <a:t>defence</a:t>
            </a:r>
            <a:r>
              <a:rPr i="0" dirty="0"/>
              <a:t>.</a:t>
            </a:r>
          </a:p>
          <a:p>
            <a:pPr marL="0" indent="0" defTabSz="370331">
              <a:lnSpc>
                <a:spcPct val="100000"/>
              </a:lnSpc>
              <a:spcBef>
                <a:spcPts val="0"/>
              </a:spcBef>
              <a:buClrTx/>
              <a:buSzTx/>
              <a:buFontTx/>
              <a:buNone/>
              <a:defRPr sz="1620" i="1">
                <a:solidFill>
                  <a:srgbClr val="000000"/>
                </a:solidFill>
                <a:latin typeface="+mj-lt"/>
                <a:ea typeface="+mj-ea"/>
                <a:cs typeface="+mj-cs"/>
                <a:sym typeface="Helvetica"/>
              </a:defRPr>
            </a:pPr>
            <a:r>
              <a:rPr i="0" dirty="0"/>
              <a:t>Section 588FG(2) of the </a:t>
            </a:r>
            <a:r>
              <a:rPr dirty="0"/>
              <a:t>Corporations Act</a:t>
            </a:r>
            <a:r>
              <a:rPr i="0" dirty="0"/>
              <a:t> provides that:</a:t>
            </a:r>
          </a:p>
          <a:p>
            <a:pPr marL="0" indent="0" defTabSz="370331">
              <a:lnSpc>
                <a:spcPct val="100000"/>
              </a:lnSpc>
              <a:spcBef>
                <a:spcPts val="0"/>
              </a:spcBef>
              <a:buClrTx/>
              <a:buSzTx/>
              <a:buFontTx/>
              <a:buNone/>
              <a:defRPr sz="1620" i="1">
                <a:solidFill>
                  <a:srgbClr val="000000"/>
                </a:solidFill>
                <a:latin typeface="+mj-lt"/>
                <a:ea typeface="+mj-ea"/>
                <a:cs typeface="+mj-cs"/>
                <a:sym typeface="Helvetica"/>
              </a:defRPr>
            </a:pPr>
            <a:endParaRPr i="0" dirty="0"/>
          </a:p>
          <a:p>
            <a:pPr marL="0" lvl="1" indent="673330" defTabSz="370331">
              <a:lnSpc>
                <a:spcPct val="100000"/>
              </a:lnSpc>
              <a:spcBef>
                <a:spcPts val="0"/>
              </a:spcBef>
              <a:buClrTx/>
              <a:buSzTx/>
              <a:buFontTx/>
              <a:buNone/>
              <a:defRPr sz="1620">
                <a:solidFill>
                  <a:srgbClr val="000000"/>
                </a:solidFill>
                <a:latin typeface="+mj-lt"/>
                <a:ea typeface="+mj-ea"/>
                <a:cs typeface="+mj-cs"/>
                <a:sym typeface="Helvetica"/>
              </a:defRPr>
            </a:pPr>
            <a:r>
              <a:rPr dirty="0"/>
              <a:t>“(2) A court is not to make under section 588FF an order materially</a:t>
            </a:r>
            <a:br>
              <a:rPr lang="en-AU" dirty="0"/>
            </a:br>
            <a:r>
              <a:rPr lang="en-AU" dirty="0"/>
              <a:t>                  </a:t>
            </a:r>
            <a:r>
              <a:rPr dirty="0"/>
              <a:t>prejudicing a right or interest of a person if the transaction is not an</a:t>
            </a:r>
            <a:br>
              <a:rPr lang="en-AU" dirty="0"/>
            </a:br>
            <a:r>
              <a:rPr lang="en-AU" dirty="0"/>
              <a:t>                  </a:t>
            </a:r>
            <a:r>
              <a:rPr dirty="0"/>
              <a:t>unfair loan to the company, or an unreasonable director-related</a:t>
            </a:r>
            <a:br>
              <a:rPr lang="en-AU" dirty="0"/>
            </a:br>
            <a:r>
              <a:rPr lang="en-AU" dirty="0"/>
              <a:t>                  </a:t>
            </a:r>
            <a:r>
              <a:rPr dirty="0"/>
              <a:t>transaction of the company, and it is proved that:</a:t>
            </a:r>
          </a:p>
          <a:p>
            <a:pPr marL="0" indent="0" defTabSz="370331">
              <a:lnSpc>
                <a:spcPct val="100000"/>
              </a:lnSpc>
              <a:spcBef>
                <a:spcPts val="0"/>
              </a:spcBef>
              <a:buClrTx/>
              <a:buSzTx/>
              <a:buFontTx/>
              <a:buNone/>
              <a:defRPr sz="1620">
                <a:solidFill>
                  <a:srgbClr val="000000"/>
                </a:solidFill>
                <a:latin typeface="+mj-lt"/>
                <a:ea typeface="+mj-ea"/>
                <a:cs typeface="+mj-cs"/>
                <a:sym typeface="Helvetica"/>
              </a:defRPr>
            </a:pPr>
            <a:r>
              <a:rPr dirty="0"/>
              <a:t>		(a) the person became a party to the transaction in good faith; and </a:t>
            </a:r>
          </a:p>
          <a:p>
            <a:pPr marL="0" indent="0" defTabSz="370331">
              <a:lnSpc>
                <a:spcPct val="100000"/>
              </a:lnSpc>
              <a:spcBef>
                <a:spcPts val="0"/>
              </a:spcBef>
              <a:buClrTx/>
              <a:buSzTx/>
              <a:buFontTx/>
              <a:buNone/>
              <a:defRPr sz="1620">
                <a:solidFill>
                  <a:srgbClr val="000000"/>
                </a:solidFill>
                <a:latin typeface="+mj-lt"/>
                <a:ea typeface="+mj-ea"/>
                <a:cs typeface="+mj-cs"/>
                <a:sym typeface="Helvetica"/>
              </a:defRPr>
            </a:pPr>
            <a:r>
              <a:rPr dirty="0"/>
              <a:t>		(b) at the time when the person became such a party:</a:t>
            </a:r>
          </a:p>
          <a:p>
            <a:pPr marL="0" lvl="2" indent="1346661" defTabSz="370331">
              <a:lnSpc>
                <a:spcPct val="100000"/>
              </a:lnSpc>
              <a:spcBef>
                <a:spcPts val="0"/>
              </a:spcBef>
              <a:buClrTx/>
              <a:buSzTx/>
              <a:buFontTx/>
              <a:buNone/>
              <a:defRPr sz="1620">
                <a:solidFill>
                  <a:srgbClr val="000000"/>
                </a:solidFill>
                <a:latin typeface="+mj-lt"/>
                <a:ea typeface="+mj-ea"/>
                <a:cs typeface="+mj-cs"/>
                <a:sym typeface="Helvetica"/>
              </a:defRPr>
            </a:pPr>
            <a:r>
              <a:rPr dirty="0"/>
              <a:t>(</a:t>
            </a:r>
            <a:r>
              <a:rPr dirty="0" err="1"/>
              <a:t>i</a:t>
            </a:r>
            <a:r>
              <a:rPr dirty="0"/>
              <a:t>) the person had no reasonable grounds for suspecting that the </a:t>
            </a:r>
            <a:r>
              <a:rPr lang="en-AU" dirty="0"/>
              <a:t>				    </a:t>
            </a:r>
            <a:r>
              <a:rPr dirty="0"/>
              <a:t>company was insolvent at the time or would become insolvent as </a:t>
            </a:r>
            <a:r>
              <a:rPr lang="en-AU" dirty="0"/>
              <a:t>				    </a:t>
            </a:r>
            <a:r>
              <a:rPr dirty="0"/>
              <a:t>mentioned in paragraph 588FC(b); and</a:t>
            </a:r>
          </a:p>
          <a:p>
            <a:pPr marL="0" lvl="2" indent="1346661" defTabSz="370331">
              <a:lnSpc>
                <a:spcPct val="100000"/>
              </a:lnSpc>
              <a:spcBef>
                <a:spcPts val="0"/>
              </a:spcBef>
              <a:buClrTx/>
              <a:buSzTx/>
              <a:buFontTx/>
              <a:buNone/>
              <a:defRPr sz="1620">
                <a:solidFill>
                  <a:srgbClr val="000000"/>
                </a:solidFill>
                <a:latin typeface="+mj-lt"/>
                <a:ea typeface="+mj-ea"/>
                <a:cs typeface="+mj-cs"/>
                <a:sym typeface="Helvetica"/>
              </a:defRPr>
            </a:pPr>
            <a:r>
              <a:rPr dirty="0"/>
              <a:t>(ii) a reasonable person in the person’s  circumstances would have </a:t>
            </a:r>
            <a:r>
              <a:rPr lang="en-AU" dirty="0"/>
              <a:t>			    </a:t>
            </a:r>
            <a:r>
              <a:rPr dirty="0"/>
              <a:t>had no such grounds for so suspecting; and</a:t>
            </a:r>
          </a:p>
          <a:p>
            <a:pPr marL="0" lvl="1" indent="673330" defTabSz="370331">
              <a:lnSpc>
                <a:spcPct val="100000"/>
              </a:lnSpc>
              <a:spcBef>
                <a:spcPts val="0"/>
              </a:spcBef>
              <a:buClrTx/>
              <a:buSzTx/>
              <a:buFontTx/>
              <a:buNone/>
              <a:defRPr sz="1620">
                <a:solidFill>
                  <a:srgbClr val="000000"/>
                </a:solidFill>
                <a:latin typeface="+mj-lt"/>
                <a:ea typeface="+mj-ea"/>
                <a:cs typeface="+mj-cs"/>
                <a:sym typeface="Helvetica"/>
              </a:defRPr>
            </a:pPr>
            <a:r>
              <a:rPr lang="en-AU" dirty="0"/>
              <a:t> </a:t>
            </a:r>
            <a:r>
              <a:rPr dirty="0"/>
              <a:t>(c) the person has provided valuable consideration under the transaction </a:t>
            </a:r>
            <a:br>
              <a:rPr lang="en-AU"/>
            </a:br>
            <a:r>
              <a:rPr lang="en-AU"/>
              <a:t>                 </a:t>
            </a:r>
            <a:r>
              <a:rPr lang="en-AU" dirty="0"/>
              <a:t> </a:t>
            </a:r>
            <a:r>
              <a:t>or</a:t>
            </a:r>
            <a:r>
              <a:rPr lang="en-AU" dirty="0"/>
              <a:t> </a:t>
            </a:r>
            <a:r>
              <a:rPr dirty="0"/>
              <a:t>has changed his, her or its position in reliance on the transaction.”</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prstGeom prst="rect">
            <a:avLst/>
          </a:prstGeom>
        </p:spPr>
        <p:txBody>
          <a:bodyPr/>
          <a:lstStyle>
            <a:lvl1pPr defTabSz="758951">
              <a:defRPr sz="3984" spc="-41">
                <a:latin typeface="+mj-lt"/>
                <a:ea typeface="+mj-ea"/>
                <a:cs typeface="+mj-cs"/>
                <a:sym typeface="Helvetica"/>
              </a:defRPr>
            </a:lvl1pPr>
          </a:lstStyle>
          <a:p>
            <a:r>
              <a:rPr dirty="0">
                <a:latin typeface="Calibri Light" panose="020F0302020204030204" pitchFamily="34" charset="0"/>
                <a:cs typeface="Calibri Light" panose="020F0302020204030204" pitchFamily="34" charset="0"/>
              </a:rPr>
              <a:t>The subjective and objective tests of good faith under s 588FG(2)</a:t>
            </a:r>
          </a:p>
        </p:txBody>
      </p:sp>
      <p:sp>
        <p:nvSpPr>
          <p:cNvPr id="173" name="Shape 173"/>
          <p:cNvSpPr>
            <a:spLocks noGrp="1"/>
          </p:cNvSpPr>
          <p:nvPr>
            <p:ph type="body" idx="1"/>
          </p:nvPr>
        </p:nvSpPr>
        <p:spPr>
          <a:prstGeom prst="rect">
            <a:avLst/>
          </a:prstGeom>
        </p:spPr>
        <p:txBody>
          <a:bodyPr/>
          <a:lstStyle/>
          <a:p>
            <a:pPr marL="81381" indent="-81381" defTabSz="813816">
              <a:spcBef>
                <a:spcPts val="1000"/>
              </a:spcBef>
              <a:defRPr sz="1779">
                <a:latin typeface="+mj-lt"/>
                <a:ea typeface="+mj-ea"/>
                <a:cs typeface="+mj-cs"/>
                <a:sym typeface="Helvetica"/>
              </a:defRPr>
            </a:pPr>
            <a:r>
              <a:rPr dirty="0"/>
              <a:t>In</a:t>
            </a:r>
            <a:r>
              <a:rPr b="1" i="1" dirty="0"/>
              <a:t> </a:t>
            </a:r>
            <a:r>
              <a:rPr i="1" dirty="0"/>
              <a:t>Re Evolvebuilt Pty Ltd</a:t>
            </a:r>
            <a:r>
              <a:rPr dirty="0"/>
              <a:t>  [2017] NSWSC 901 </a:t>
            </a:r>
            <a:r>
              <a:rPr dirty="0" err="1"/>
              <a:t>Brererton</a:t>
            </a:r>
            <a:r>
              <a:rPr dirty="0"/>
              <a:t> J set out a summary of the applicable principles by reference to </a:t>
            </a:r>
            <a:r>
              <a:rPr i="1" dirty="0"/>
              <a:t>Re </a:t>
            </a:r>
            <a:r>
              <a:rPr i="1" dirty="0" err="1"/>
              <a:t>Alsafe</a:t>
            </a:r>
            <a:r>
              <a:rPr i="1" dirty="0"/>
              <a:t> Security Products Pty Ltd </a:t>
            </a:r>
            <a:r>
              <a:rPr i="1" dirty="0" err="1"/>
              <a:t>atf</a:t>
            </a:r>
            <a:r>
              <a:rPr i="1" dirty="0"/>
              <a:t> Alsace Trust (in </a:t>
            </a:r>
            <a:r>
              <a:rPr i="1" dirty="0" err="1"/>
              <a:t>liq</a:t>
            </a:r>
            <a:r>
              <a:rPr i="1" dirty="0"/>
              <a:t>) </a:t>
            </a:r>
            <a:r>
              <a:rPr dirty="0"/>
              <a:t>where Black J said that:</a:t>
            </a:r>
          </a:p>
          <a:p>
            <a:pPr marL="178468" indent="-178468" defTabSz="813816">
              <a:spcBef>
                <a:spcPts val="1000"/>
              </a:spcBef>
              <a:buClrTx/>
              <a:buFontTx/>
              <a:buChar char="•"/>
              <a:defRPr sz="1779">
                <a:latin typeface="+mj-lt"/>
                <a:ea typeface="+mj-ea"/>
                <a:cs typeface="+mj-cs"/>
                <a:sym typeface="Helvetica"/>
              </a:defRPr>
            </a:pPr>
            <a:r>
              <a:rPr dirty="0"/>
              <a:t>The test under s 588FG(2)(b)(</a:t>
            </a:r>
            <a:r>
              <a:rPr dirty="0" err="1"/>
              <a:t>i</a:t>
            </a:r>
            <a:r>
              <a:rPr dirty="0"/>
              <a:t>) is hybrid in character, since it is directed to whether the particular creditor, with its perspicacity, the information available to it, and with any analysis of that information that it had made, had “no reasonable grounds” for suspecting insolvency at the relevant time, and the requirement for “no reasonable grounds” is objective in character…</a:t>
            </a:r>
          </a:p>
          <a:p>
            <a:pPr marL="178468" indent="-178468" defTabSz="813816">
              <a:spcBef>
                <a:spcPts val="1000"/>
              </a:spcBef>
              <a:buClrTx/>
              <a:buFontTx/>
              <a:buChar char="•"/>
              <a:defRPr sz="1779">
                <a:latin typeface="+mj-lt"/>
                <a:ea typeface="+mj-ea"/>
                <a:cs typeface="+mj-cs"/>
                <a:sym typeface="Helvetica"/>
              </a:defRPr>
            </a:pPr>
            <a:r>
              <a:rPr dirty="0"/>
              <a:t>The test under s 588FG(2)(b)(ii) is objective in character, and the Court is directed to whether a reasonable person in the creditor’s position, using the information reasonably available in those circumstances  and making the analysis of that information which a reasonable person would make, would have had reasonable grounds to suspect the debtor’s insolvency…</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prstGeom prst="rect">
            <a:avLst/>
          </a:prstGeom>
        </p:spPr>
        <p:txBody>
          <a:bodyPr/>
          <a:lstStyle/>
          <a:p>
            <a:r>
              <a:rPr dirty="0"/>
              <a:t>The facts in</a:t>
            </a:r>
            <a:r>
              <a:rPr b="1" dirty="0"/>
              <a:t> </a:t>
            </a:r>
            <a:r>
              <a:rPr b="1" i="1" dirty="0"/>
              <a:t>Cant v Mad Brothers</a:t>
            </a:r>
          </a:p>
        </p:txBody>
      </p:sp>
      <p:sp>
        <p:nvSpPr>
          <p:cNvPr id="176" name="Shape 176"/>
          <p:cNvSpPr>
            <a:spLocks noGrp="1"/>
          </p:cNvSpPr>
          <p:nvPr>
            <p:ph type="body" idx="1"/>
          </p:nvPr>
        </p:nvSpPr>
        <p:spPr>
          <a:prstGeom prst="rect">
            <a:avLst/>
          </a:prstGeom>
        </p:spPr>
        <p:txBody>
          <a:bodyPr/>
          <a:lstStyle/>
          <a:p>
            <a:pPr marL="200526" indent="-200526">
              <a:buClrTx/>
              <a:buFontTx/>
              <a:buChar char="•"/>
              <a:defRPr>
                <a:latin typeface="+mj-lt"/>
                <a:ea typeface="+mj-ea"/>
                <a:cs typeface="+mj-cs"/>
                <a:sym typeface="Helvetica"/>
              </a:defRPr>
            </a:pPr>
            <a:r>
              <a:rPr dirty="0"/>
              <a:t>Mad Brothers operated an earthmoving business;</a:t>
            </a:r>
          </a:p>
          <a:p>
            <a:pPr marL="200526" indent="-200526">
              <a:buClrTx/>
              <a:buFontTx/>
              <a:buChar char="•"/>
              <a:defRPr>
                <a:latin typeface="+mj-lt"/>
                <a:ea typeface="+mj-ea"/>
                <a:cs typeface="+mj-cs"/>
                <a:sym typeface="Helvetica"/>
              </a:defRPr>
            </a:pPr>
            <a:r>
              <a:rPr dirty="0"/>
              <a:t>Eliana was a builder;</a:t>
            </a:r>
          </a:p>
          <a:p>
            <a:pPr marL="200526" indent="-200526">
              <a:buClrTx/>
              <a:buFontTx/>
              <a:buChar char="•"/>
              <a:defRPr>
                <a:latin typeface="+mj-lt"/>
                <a:ea typeface="+mj-ea"/>
                <a:cs typeface="+mj-cs"/>
                <a:sym typeface="Helvetica"/>
              </a:defRPr>
            </a:pPr>
            <a:r>
              <a:rPr dirty="0"/>
              <a:t>Rock Developments (Rock) was a property developer;</a:t>
            </a:r>
          </a:p>
          <a:p>
            <a:pPr marL="200526" indent="-200526">
              <a:buClrTx/>
              <a:buFontTx/>
              <a:buChar char="•"/>
              <a:defRPr>
                <a:latin typeface="+mj-lt"/>
                <a:ea typeface="+mj-ea"/>
                <a:cs typeface="+mj-cs"/>
                <a:sym typeface="Helvetica"/>
              </a:defRPr>
            </a:pPr>
            <a:r>
              <a:rPr dirty="0"/>
              <a:t>Magdy Sowiha was a director and shareholder of both Eliana and Rock;</a:t>
            </a:r>
          </a:p>
          <a:p>
            <a:pPr marL="200526" indent="-200526">
              <a:buClrTx/>
              <a:buFontTx/>
              <a:buChar char="•"/>
              <a:defRPr>
                <a:latin typeface="+mj-lt"/>
                <a:ea typeface="+mj-ea"/>
                <a:cs typeface="+mj-cs"/>
                <a:sym typeface="Helvetica"/>
              </a:defRPr>
            </a:pPr>
            <a:r>
              <a:rPr dirty="0"/>
              <a:t>Rock engaged Eliana as builder on various projects;</a:t>
            </a:r>
          </a:p>
          <a:p>
            <a:pPr marL="200526" indent="-200526">
              <a:buClrTx/>
              <a:buFontTx/>
              <a:buChar char="•"/>
              <a:defRPr>
                <a:latin typeface="+mj-lt"/>
                <a:ea typeface="+mj-ea"/>
                <a:cs typeface="+mj-cs"/>
                <a:sym typeface="Helvetica"/>
              </a:defRPr>
            </a:pPr>
            <a:r>
              <a:rPr dirty="0"/>
              <a:t>Mad Brothers had performed earthmoving work at various sites at the request of Eliana;</a:t>
            </a:r>
          </a:p>
          <a:p>
            <a:pPr marL="200526" indent="-200526">
              <a:buClrTx/>
              <a:buFontTx/>
              <a:buChar char="•"/>
              <a:defRPr>
                <a:latin typeface="+mj-lt"/>
                <a:ea typeface="+mj-ea"/>
                <a:cs typeface="+mj-cs"/>
                <a:sym typeface="Helvetica"/>
              </a:defRPr>
            </a:pPr>
            <a:r>
              <a:rPr lang="en-AU" dirty="0"/>
              <a:t>A</a:t>
            </a:r>
            <a:r>
              <a:rPr dirty="0"/>
              <a:t>s at March 2016 Eliana was indebted to Mad Brothers for $236,952.31;</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p:nvPr>
        </p:nvSpPr>
        <p:spPr>
          <a:prstGeom prst="rect">
            <a:avLst/>
          </a:prstGeom>
        </p:spPr>
        <p:txBody>
          <a:bodyPr/>
          <a:lstStyle/>
          <a:p>
            <a:r>
              <a:rPr dirty="0"/>
              <a:t>The facts of </a:t>
            </a:r>
            <a:r>
              <a:rPr b="1" i="1" dirty="0"/>
              <a:t>Cant v Mad Brothers</a:t>
            </a:r>
            <a:r>
              <a:rPr b="1" dirty="0"/>
              <a:t> </a:t>
            </a:r>
            <a:r>
              <a:rPr dirty="0"/>
              <a:t>(cont.)</a:t>
            </a:r>
          </a:p>
        </p:txBody>
      </p:sp>
      <p:sp>
        <p:nvSpPr>
          <p:cNvPr id="179" name="Shape 179"/>
          <p:cNvSpPr>
            <a:spLocks noGrp="1"/>
          </p:cNvSpPr>
          <p:nvPr>
            <p:ph type="body" idx="1"/>
          </p:nvPr>
        </p:nvSpPr>
        <p:spPr>
          <a:xfrm>
            <a:off x="860858" y="1871134"/>
            <a:ext cx="7543801" cy="4023360"/>
          </a:xfrm>
          <a:prstGeom prst="rect">
            <a:avLst/>
          </a:prstGeom>
        </p:spPr>
        <p:txBody>
          <a:bodyPr>
            <a:normAutofit lnSpcReduction="10000"/>
          </a:bodyPr>
          <a:lstStyle/>
          <a:p>
            <a:pPr marL="174457" indent="-174457" defTabSz="795527">
              <a:spcBef>
                <a:spcPts val="1000"/>
              </a:spcBef>
              <a:buClrTx/>
              <a:buFontTx/>
              <a:buChar char="•"/>
              <a:defRPr sz="1740">
                <a:latin typeface="+mj-lt"/>
                <a:ea typeface="+mj-ea"/>
                <a:cs typeface="+mj-cs"/>
                <a:sym typeface="Helvetica"/>
              </a:defRPr>
            </a:pPr>
            <a:r>
              <a:rPr dirty="0"/>
              <a:t>Included in the debt was an amount of $87,256.16 for work Mad Brothers performed at 7 Ingram Place, Taylors Hill, which was owned by Rock. There was no building contract produced between Rock and Eliana for work at that site;</a:t>
            </a:r>
          </a:p>
          <a:p>
            <a:pPr marL="174457" indent="-174457" defTabSz="795527">
              <a:spcBef>
                <a:spcPts val="1000"/>
              </a:spcBef>
              <a:buClrTx/>
              <a:buFontTx/>
              <a:buChar char="•"/>
              <a:defRPr sz="1740">
                <a:latin typeface="+mj-lt"/>
                <a:ea typeface="+mj-ea"/>
                <a:cs typeface="+mj-cs"/>
                <a:sym typeface="Helvetica"/>
              </a:defRPr>
            </a:pPr>
            <a:r>
              <a:rPr dirty="0"/>
              <a:t>Mad Brothers engaged solicitors to pursue the debt. A creditors’ statutory demand was served on Eliana, which it did not comply with or take steps to set aside. Mad Brothers then commenced winding up proceedings against Eliana;</a:t>
            </a:r>
          </a:p>
          <a:p>
            <a:pPr marL="174457" indent="-174457" defTabSz="795527">
              <a:spcBef>
                <a:spcPts val="1000"/>
              </a:spcBef>
              <a:buClrTx/>
              <a:buFontTx/>
              <a:buChar char="•"/>
              <a:defRPr sz="1740">
                <a:latin typeface="+mj-lt"/>
                <a:ea typeface="+mj-ea"/>
                <a:cs typeface="+mj-cs"/>
                <a:sym typeface="Helvetica"/>
              </a:defRPr>
            </a:pPr>
            <a:r>
              <a:rPr dirty="0"/>
              <a:t>Eliana contested the winding up proceedings claiming that it was solvent and filed a large amount of material, including affidavits sworn by </a:t>
            </a:r>
            <a:r>
              <a:rPr dirty="0" err="1"/>
              <a:t>Sowiha</a:t>
            </a:r>
            <a:r>
              <a:rPr dirty="0"/>
              <a:t> and Eliana’s accountant, directed to proving its solvency;</a:t>
            </a:r>
          </a:p>
          <a:p>
            <a:pPr marL="174457" indent="-174457" defTabSz="795527">
              <a:spcBef>
                <a:spcPts val="1000"/>
              </a:spcBef>
              <a:buClrTx/>
              <a:buFontTx/>
              <a:buChar char="•"/>
              <a:defRPr sz="1740">
                <a:latin typeface="+mj-lt"/>
                <a:ea typeface="+mj-ea"/>
                <a:cs typeface="+mj-cs"/>
                <a:sym typeface="Helvetica"/>
              </a:defRPr>
            </a:pPr>
            <a:r>
              <a:rPr dirty="0"/>
              <a:t>The winding up proceeding was settled pursuant to a deed, which provided that Eliana would pay Mad Brothers $220,000;</a:t>
            </a:r>
          </a:p>
          <a:p>
            <a:pPr marL="174457" indent="-174457" defTabSz="795527">
              <a:spcBef>
                <a:spcPts val="1000"/>
              </a:spcBef>
              <a:buClrTx/>
              <a:buFontTx/>
              <a:buChar char="•"/>
              <a:defRPr sz="1740">
                <a:latin typeface="+mj-lt"/>
                <a:ea typeface="+mj-ea"/>
                <a:cs typeface="+mj-cs"/>
                <a:sym typeface="Helvetica"/>
              </a:defRPr>
            </a:pPr>
            <a:r>
              <a:rPr dirty="0"/>
              <a:t>Rock had applied for a large loan facility from NWC Finance for its own purposes;</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prstGeom prst="rect">
            <a:avLst/>
          </a:prstGeom>
        </p:spPr>
        <p:txBody>
          <a:bodyPr/>
          <a:lstStyle/>
          <a:p>
            <a:r>
              <a:rPr dirty="0"/>
              <a:t>The facts of </a:t>
            </a:r>
            <a:r>
              <a:rPr b="1" i="1" dirty="0"/>
              <a:t>Cant v Mad Brothers</a:t>
            </a:r>
            <a:r>
              <a:rPr b="1" dirty="0"/>
              <a:t> </a:t>
            </a:r>
            <a:r>
              <a:rPr dirty="0"/>
              <a:t>(cont.)</a:t>
            </a:r>
          </a:p>
        </p:txBody>
      </p:sp>
      <p:sp>
        <p:nvSpPr>
          <p:cNvPr id="182" name="Shape 182"/>
          <p:cNvSpPr>
            <a:spLocks noGrp="1"/>
          </p:cNvSpPr>
          <p:nvPr>
            <p:ph type="body" idx="1"/>
          </p:nvPr>
        </p:nvSpPr>
        <p:spPr>
          <a:prstGeom prst="rect">
            <a:avLst/>
          </a:prstGeom>
        </p:spPr>
        <p:txBody>
          <a:bodyPr/>
          <a:lstStyle/>
          <a:p>
            <a:pPr marL="200526" indent="-200526">
              <a:buClrTx/>
              <a:buFontTx/>
              <a:buChar char="•"/>
            </a:pPr>
            <a:r>
              <a:rPr dirty="0"/>
              <a:t>Under cross</a:t>
            </a:r>
            <a:r>
              <a:rPr lang="en-AU" dirty="0"/>
              <a:t>-</a:t>
            </a:r>
            <a:r>
              <a:rPr dirty="0"/>
              <a:t>examination Sowiha was asked whether he had directed NWC to pay Mad Brothers. Sowiha denied this and said that NWC had insisted that, as a condition of the loan facility advanced to Rock, the debt to Mad Brothers be paid. The sum of $220,000 was drawn from the facility NWC made available to Rock and paid directly by NWC to the trust account of the solicitor for Mad Brothers;</a:t>
            </a:r>
          </a:p>
          <a:p>
            <a:pPr marL="200526" indent="-200526">
              <a:buClrTx/>
              <a:buFontTx/>
              <a:buChar char="•"/>
            </a:pPr>
            <a:r>
              <a:rPr dirty="0"/>
              <a:t>Eliana was not a borrower under the loan agreement with NWC;</a:t>
            </a:r>
          </a:p>
          <a:p>
            <a:pPr marL="200526" indent="-200526">
              <a:buClrTx/>
              <a:buFontTx/>
              <a:buChar char="•"/>
            </a:pPr>
            <a:r>
              <a:rPr dirty="0"/>
              <a:t>Shortly after the payment Sowiha placed Eliana into external administration  and it was later placed into liquidation. </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p:nvPr>
        </p:nvSpPr>
        <p:spPr>
          <a:prstGeom prst="rect">
            <a:avLst/>
          </a:prstGeom>
        </p:spPr>
        <p:txBody>
          <a:bodyPr/>
          <a:lstStyle/>
          <a:p>
            <a:r>
              <a:rPr b="1" i="1" dirty="0"/>
              <a:t>Cant v Mad Brothers</a:t>
            </a:r>
            <a:r>
              <a:rPr b="1" dirty="0"/>
              <a:t> </a:t>
            </a:r>
            <a:r>
              <a:rPr dirty="0"/>
              <a:t>- the liquidator’s claim</a:t>
            </a:r>
          </a:p>
        </p:txBody>
      </p:sp>
      <p:sp>
        <p:nvSpPr>
          <p:cNvPr id="185" name="Shape 185"/>
          <p:cNvSpPr>
            <a:spLocks noGrp="1"/>
          </p:cNvSpPr>
          <p:nvPr>
            <p:ph type="body" idx="1"/>
          </p:nvPr>
        </p:nvSpPr>
        <p:spPr>
          <a:prstGeom prst="rect">
            <a:avLst/>
          </a:prstGeom>
        </p:spPr>
        <p:txBody>
          <a:bodyPr/>
          <a:lstStyle/>
          <a:p>
            <a:pPr marL="200526" indent="-200526">
              <a:buClrTx/>
              <a:buFontTx/>
              <a:buChar char="•"/>
              <a:defRPr>
                <a:latin typeface="+mj-lt"/>
                <a:ea typeface="+mj-ea"/>
                <a:cs typeface="+mj-cs"/>
                <a:sym typeface="Helvetica"/>
              </a:defRPr>
            </a:pPr>
            <a:r>
              <a:rPr dirty="0"/>
              <a:t>The liquidator brought proceedings against Mad Brothers claiming the payment was an unfair preference payment;</a:t>
            </a:r>
          </a:p>
          <a:p>
            <a:pPr marL="200526" indent="-200526">
              <a:buClrTx/>
              <a:buFontTx/>
              <a:buChar char="•"/>
              <a:defRPr>
                <a:latin typeface="+mj-lt"/>
                <a:ea typeface="+mj-ea"/>
                <a:cs typeface="+mj-cs"/>
                <a:sym typeface="Helvetica"/>
              </a:defRPr>
            </a:pPr>
            <a:r>
              <a:rPr dirty="0"/>
              <a:t>The liquidator pleaded that the payment was made by Eliana because it had </a:t>
            </a:r>
            <a:r>
              <a:rPr dirty="0" err="1"/>
              <a:t>authorised</a:t>
            </a:r>
            <a:r>
              <a:rPr dirty="0"/>
              <a:t> the payment. The authority was alleged to be inferred from the fact that </a:t>
            </a:r>
            <a:r>
              <a:rPr dirty="0" err="1"/>
              <a:t>Sowiha</a:t>
            </a:r>
            <a:r>
              <a:rPr dirty="0"/>
              <a:t> was the director of both companies. Alternatively, the liquidator alleged that Rock was indebted to Eliana and that the payment reduced Rock’s indebtedness to Eliana;  </a:t>
            </a:r>
          </a:p>
          <a:p>
            <a:pPr marL="200526" indent="-200526" defTabSz="457200">
              <a:lnSpc>
                <a:spcPct val="100000"/>
              </a:lnSpc>
              <a:spcBef>
                <a:spcPts val="0"/>
              </a:spcBef>
              <a:buClrTx/>
              <a:buFontTx/>
              <a:buChar char="•"/>
              <a:defRPr>
                <a:solidFill>
                  <a:srgbClr val="000000"/>
                </a:solidFill>
                <a:uFill>
                  <a:solidFill>
                    <a:srgbClr val="000000"/>
                  </a:solidFill>
                </a:uFill>
              </a:defRPr>
            </a:pPr>
            <a:r>
              <a:rPr dirty="0"/>
              <a:t>Significantly, Eliana </a:t>
            </a:r>
            <a:r>
              <a:rPr b="1" i="1" dirty="0"/>
              <a:t>did not plead or run its case on the basis that Eliana had borrowed the money from Rock. </a:t>
            </a:r>
            <a:r>
              <a:rPr b="1" dirty="0"/>
              <a:t>It was never part of the liquidator’s case that Rock had made a loan to Eliana to enable it to pay the debt.</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prstGeom prst="rect">
            <a:avLst/>
          </a:prstGeom>
        </p:spPr>
        <p:txBody>
          <a:bodyPr/>
          <a:lstStyle>
            <a:lvl1pPr>
              <a:defRPr>
                <a:latin typeface="+mj-lt"/>
                <a:ea typeface="+mj-ea"/>
                <a:cs typeface="+mj-cs"/>
                <a:sym typeface="Helvetica"/>
              </a:defRPr>
            </a:lvl1pPr>
          </a:lstStyle>
          <a:p>
            <a:r>
              <a:rPr dirty="0"/>
              <a:t>Section 588FA</a:t>
            </a:r>
          </a:p>
        </p:txBody>
      </p:sp>
      <p:sp>
        <p:nvSpPr>
          <p:cNvPr id="134" name="Shape 134"/>
          <p:cNvSpPr>
            <a:spLocks noGrp="1"/>
          </p:cNvSpPr>
          <p:nvPr>
            <p:ph type="body" idx="1"/>
          </p:nvPr>
        </p:nvSpPr>
        <p:spPr>
          <a:prstGeom prst="rect">
            <a:avLst/>
          </a:prstGeom>
        </p:spPr>
        <p:txBody>
          <a:bodyPr>
            <a:normAutofit/>
          </a:bodyPr>
          <a:lstStyle/>
          <a:p>
            <a:pPr marL="81381" indent="-81381" defTabSz="813816">
              <a:spcBef>
                <a:spcPts val="1000"/>
              </a:spcBef>
              <a:defRPr sz="1602">
                <a:latin typeface="+mj-lt"/>
                <a:ea typeface="+mj-ea"/>
                <a:cs typeface="+mj-cs"/>
                <a:sym typeface="Helvetica"/>
              </a:defRPr>
            </a:pPr>
            <a:r>
              <a:rPr dirty="0"/>
              <a:t>The </a:t>
            </a:r>
            <a:r>
              <a:rPr lang="en-AU" dirty="0"/>
              <a:t>Plaintiff has the </a:t>
            </a:r>
            <a:r>
              <a:rPr dirty="0"/>
              <a:t>onus of proof of establishing </a:t>
            </a:r>
            <a:r>
              <a:rPr lang="en-AU" dirty="0"/>
              <a:t>a</a:t>
            </a:r>
            <a:r>
              <a:rPr dirty="0"/>
              <a:t> claim under s 558FA</a:t>
            </a:r>
            <a:r>
              <a:rPr lang="en-AU" dirty="0"/>
              <a:t>.</a:t>
            </a:r>
            <a:r>
              <a:rPr dirty="0"/>
              <a:t> </a:t>
            </a:r>
          </a:p>
          <a:p>
            <a:pPr marL="81381" indent="-81381" defTabSz="813816">
              <a:spcBef>
                <a:spcPts val="1000"/>
              </a:spcBef>
              <a:defRPr sz="1602">
                <a:latin typeface="+mj-lt"/>
                <a:ea typeface="+mj-ea"/>
                <a:cs typeface="+mj-cs"/>
                <a:sym typeface="Helvetica"/>
              </a:defRPr>
            </a:pPr>
            <a:r>
              <a:rPr dirty="0"/>
              <a:t>Section 588FA of the Corporations Act provides:</a:t>
            </a:r>
          </a:p>
          <a:p>
            <a:pPr marL="81381" indent="-81381" defTabSz="813816">
              <a:spcBef>
                <a:spcPts val="1000"/>
              </a:spcBef>
              <a:defRPr sz="1602">
                <a:latin typeface="+mj-lt"/>
                <a:ea typeface="+mj-ea"/>
                <a:cs typeface="+mj-cs"/>
                <a:sym typeface="Helvetica"/>
              </a:defRPr>
            </a:pPr>
            <a:r>
              <a:rPr dirty="0"/>
              <a:t>“Unfair Preferences</a:t>
            </a:r>
          </a:p>
          <a:p>
            <a:pPr marL="81381" indent="-81381" defTabSz="813816">
              <a:spcBef>
                <a:spcPts val="1000"/>
              </a:spcBef>
              <a:defRPr sz="1602">
                <a:latin typeface="+mj-lt"/>
                <a:ea typeface="+mj-ea"/>
                <a:cs typeface="+mj-cs"/>
                <a:sym typeface="Helvetica"/>
              </a:defRPr>
            </a:pPr>
            <a:r>
              <a:rPr dirty="0"/>
              <a:t>(1) A transaction is an unfair preference given by the company to the creditor of</a:t>
            </a:r>
            <a:br>
              <a:rPr lang="en-AU" dirty="0"/>
            </a:br>
            <a:r>
              <a:rPr lang="en-AU" dirty="0"/>
              <a:t>     </a:t>
            </a:r>
            <a:r>
              <a:rPr dirty="0"/>
              <a:t>the company, if, and only if:</a:t>
            </a:r>
          </a:p>
          <a:p>
            <a:pPr marL="260421" lvl="1" indent="-81381" defTabSz="813816">
              <a:spcBef>
                <a:spcPts val="1000"/>
              </a:spcBef>
              <a:buChar char=" "/>
              <a:defRPr sz="1602">
                <a:latin typeface="+mj-lt"/>
                <a:ea typeface="+mj-ea"/>
                <a:cs typeface="+mj-cs"/>
                <a:sym typeface="Helvetica"/>
              </a:defRPr>
            </a:pPr>
            <a:r>
              <a:rPr dirty="0"/>
              <a:t>(a)  the company and the creditor are parties to the transaction (even if someone </a:t>
            </a:r>
            <a:br>
              <a:rPr lang="en-AU" dirty="0"/>
            </a:br>
            <a:r>
              <a:rPr lang="en-AU" dirty="0"/>
              <a:t>      </a:t>
            </a:r>
            <a:r>
              <a:rPr dirty="0"/>
              <a:t>else is also a party); and</a:t>
            </a:r>
          </a:p>
          <a:p>
            <a:pPr marL="260421" lvl="1" indent="-81381" defTabSz="813816">
              <a:spcBef>
                <a:spcPts val="1000"/>
              </a:spcBef>
              <a:buChar char=" "/>
              <a:defRPr sz="1602">
                <a:latin typeface="+mj-lt"/>
                <a:ea typeface="+mj-ea"/>
                <a:cs typeface="+mj-cs"/>
                <a:sym typeface="Helvetica"/>
              </a:defRPr>
            </a:pPr>
            <a:r>
              <a:rPr dirty="0"/>
              <a:t>(b)  the transaction results in the creditor receiving from the company, in respect</a:t>
            </a:r>
            <a:br>
              <a:rPr lang="en-AU" dirty="0"/>
            </a:br>
            <a:r>
              <a:rPr lang="en-AU" dirty="0"/>
              <a:t>      </a:t>
            </a:r>
            <a:r>
              <a:rPr dirty="0"/>
              <a:t>of an unsecured debt that the company owes to the creditor, more than the</a:t>
            </a:r>
            <a:br>
              <a:rPr lang="en-AU" dirty="0"/>
            </a:br>
            <a:r>
              <a:rPr lang="en-AU" dirty="0"/>
              <a:t>      </a:t>
            </a:r>
            <a:r>
              <a:rPr dirty="0"/>
              <a:t>creditor would receive from the company in respect of the debt if the</a:t>
            </a:r>
            <a:br>
              <a:rPr lang="en-AU" dirty="0"/>
            </a:br>
            <a:r>
              <a:rPr lang="en-AU" dirty="0"/>
              <a:t>      </a:t>
            </a:r>
            <a:r>
              <a:rPr dirty="0"/>
              <a:t>transaction were set aside and the creditor were to prove for the debt in a</a:t>
            </a:r>
            <a:br>
              <a:rPr lang="en-AU" dirty="0"/>
            </a:br>
            <a:r>
              <a:rPr lang="en-AU" dirty="0"/>
              <a:t>      </a:t>
            </a:r>
            <a:r>
              <a:rPr dirty="0"/>
              <a:t>winding up of the company;</a:t>
            </a:r>
          </a:p>
          <a:p>
            <a:pPr marL="260421" lvl="1" indent="-81381" defTabSz="813816">
              <a:spcBef>
                <a:spcPts val="1000"/>
              </a:spcBef>
              <a:buChar char=" "/>
              <a:defRPr sz="1602">
                <a:latin typeface="+mj-lt"/>
                <a:ea typeface="+mj-ea"/>
                <a:cs typeface="+mj-cs"/>
                <a:sym typeface="Helvetica"/>
              </a:defRPr>
            </a:pPr>
            <a:r>
              <a:rPr dirty="0"/>
              <a:t>even if the transaction is entered into, is given effect to, or is required to be given effect to, because of an order of an Australian court or a direction by an agency.”</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prstGeom prst="rect">
            <a:avLst/>
          </a:prstGeom>
        </p:spPr>
        <p:txBody>
          <a:bodyPr/>
          <a:lstStyle/>
          <a:p>
            <a:r>
              <a:rPr b="1" i="1" dirty="0"/>
              <a:t>Cant v Mad Brothers </a:t>
            </a:r>
            <a:r>
              <a:rPr i="1" dirty="0"/>
              <a:t>- Mad Brothers’ </a:t>
            </a:r>
            <a:r>
              <a:rPr i="1" dirty="0" err="1"/>
              <a:t>defences</a:t>
            </a:r>
            <a:endParaRPr i="1" dirty="0"/>
          </a:p>
        </p:txBody>
      </p:sp>
      <p:sp>
        <p:nvSpPr>
          <p:cNvPr id="188" name="Shape 188"/>
          <p:cNvSpPr>
            <a:spLocks noGrp="1"/>
          </p:cNvSpPr>
          <p:nvPr>
            <p:ph type="body" idx="1"/>
          </p:nvPr>
        </p:nvSpPr>
        <p:spPr>
          <a:xfrm>
            <a:off x="800099" y="1820334"/>
            <a:ext cx="7543802" cy="4023360"/>
          </a:xfrm>
          <a:prstGeom prst="rect">
            <a:avLst/>
          </a:prstGeom>
        </p:spPr>
        <p:txBody>
          <a:bodyPr/>
          <a:lstStyle/>
          <a:p>
            <a:pPr>
              <a:defRPr>
                <a:latin typeface="+mj-lt"/>
                <a:ea typeface="+mj-ea"/>
                <a:cs typeface="+mj-cs"/>
                <a:sym typeface="Helvetica"/>
              </a:defRPr>
            </a:pPr>
            <a:endParaRPr dirty="0"/>
          </a:p>
          <a:p>
            <a:pPr marL="0" indent="0" defTabSz="457200">
              <a:lnSpc>
                <a:spcPct val="100000"/>
              </a:lnSpc>
              <a:spcBef>
                <a:spcPts val="0"/>
              </a:spcBef>
              <a:buClrTx/>
              <a:buSzTx/>
              <a:buFontTx/>
              <a:buNone/>
              <a:defRPr>
                <a:solidFill>
                  <a:srgbClr val="000000"/>
                </a:solidFill>
                <a:uFill>
                  <a:solidFill>
                    <a:srgbClr val="000000"/>
                  </a:solidFill>
                </a:uFill>
                <a:latin typeface="+mj-lt"/>
                <a:ea typeface="+mj-ea"/>
                <a:cs typeface="+mj-cs"/>
                <a:sym typeface="Helvetica"/>
              </a:defRPr>
            </a:pPr>
            <a:r>
              <a:rPr dirty="0"/>
              <a:t>Mad Brothers defended the proceeding on the grounds that:</a:t>
            </a:r>
          </a:p>
          <a:p>
            <a:pPr marL="0" indent="0" defTabSz="457200">
              <a:lnSpc>
                <a:spcPct val="100000"/>
              </a:lnSpc>
              <a:spcBef>
                <a:spcPts val="0"/>
              </a:spcBef>
              <a:buClrTx/>
              <a:buSzTx/>
              <a:buFontTx/>
              <a:buNone/>
              <a:defRPr>
                <a:solidFill>
                  <a:srgbClr val="000000"/>
                </a:solidFill>
                <a:uFill>
                  <a:solidFill>
                    <a:srgbClr val="000000"/>
                  </a:solidFill>
                </a:uFill>
                <a:latin typeface="+mj-lt"/>
                <a:ea typeface="+mj-ea"/>
                <a:cs typeface="+mj-cs"/>
                <a:sym typeface="Helvetica"/>
              </a:defRPr>
            </a:pPr>
            <a:br>
              <a:rPr dirty="0"/>
            </a:br>
            <a:r>
              <a:rPr dirty="0"/>
              <a:t>(a) 	it was not an unfair preference payment because Eliana did    </a:t>
            </a:r>
            <a:r>
              <a:rPr lang="en-AU" dirty="0"/>
              <a:t>	</a:t>
            </a:r>
            <a:r>
              <a:rPr dirty="0"/>
              <a:t>not make the payment;</a:t>
            </a:r>
          </a:p>
          <a:p>
            <a:pPr marL="457200" indent="-457200" defTabSz="457200">
              <a:lnSpc>
                <a:spcPct val="100000"/>
              </a:lnSpc>
              <a:spcBef>
                <a:spcPts val="0"/>
              </a:spcBef>
              <a:buClrTx/>
              <a:buSzTx/>
              <a:buFontTx/>
              <a:buNone/>
              <a:defRPr>
                <a:solidFill>
                  <a:srgbClr val="000000"/>
                </a:solidFill>
                <a:uFill>
                  <a:solidFill>
                    <a:srgbClr val="000000"/>
                  </a:solidFill>
                </a:uFill>
                <a:latin typeface="+mj-lt"/>
                <a:ea typeface="+mj-ea"/>
                <a:cs typeface="+mj-cs"/>
                <a:sym typeface="Helvetica"/>
              </a:defRPr>
            </a:pPr>
            <a:r>
              <a:rPr dirty="0"/>
              <a:t>(b)	part of the payment included payment for work performed at the Ingrams Road site for which Rock was liable to pay Mad Brothers, in any event, as an undisclosed principal;</a:t>
            </a:r>
          </a:p>
          <a:p>
            <a:pPr marL="450215" indent="-450215" defTabSz="457200">
              <a:lnSpc>
                <a:spcPct val="100000"/>
              </a:lnSpc>
              <a:spcBef>
                <a:spcPts val="0"/>
              </a:spcBef>
              <a:buClrTx/>
              <a:buSzTx/>
              <a:buFontTx/>
              <a:buNone/>
              <a:defRPr>
                <a:solidFill>
                  <a:srgbClr val="000000"/>
                </a:solidFill>
                <a:uFill>
                  <a:solidFill>
                    <a:srgbClr val="000000"/>
                  </a:solidFill>
                </a:uFill>
                <a:latin typeface="+mj-lt"/>
                <a:ea typeface="+mj-ea"/>
                <a:cs typeface="+mj-cs"/>
                <a:sym typeface="Helvetica"/>
              </a:defRPr>
            </a:pPr>
            <a:r>
              <a:rPr dirty="0"/>
              <a:t>(c)  	Mad Brothers had received the payment in good faith and in circumstances where neither it nor a reasonable person in its position would have reasonable grounds to suspect insolvency.</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p:cNvSpPr>
          <p:nvPr>
            <p:ph type="title"/>
          </p:nvPr>
        </p:nvSpPr>
        <p:spPr>
          <a:prstGeom prst="rect">
            <a:avLst/>
          </a:prstGeom>
        </p:spPr>
        <p:txBody>
          <a:bodyPr/>
          <a:lstStyle/>
          <a:p>
            <a:pPr>
              <a:defRPr b="1" i="1"/>
            </a:pPr>
            <a:r>
              <a:rPr lang="en-AU" b="1" i="1" dirty="0"/>
              <a:t>Cant v Mad Brothers </a:t>
            </a:r>
            <a:r>
              <a:rPr lang="en-AU" b="0" i="1" dirty="0"/>
              <a:t>- </a:t>
            </a:r>
            <a:r>
              <a:rPr b="0" i="0" dirty="0"/>
              <a:t>the decisions</a:t>
            </a:r>
          </a:p>
        </p:txBody>
      </p:sp>
      <p:sp>
        <p:nvSpPr>
          <p:cNvPr id="191" name="Shape 191"/>
          <p:cNvSpPr>
            <a:spLocks noGrp="1"/>
          </p:cNvSpPr>
          <p:nvPr>
            <p:ph type="body" idx="1"/>
          </p:nvPr>
        </p:nvSpPr>
        <p:spPr>
          <a:prstGeom prst="rect">
            <a:avLst/>
          </a:prstGeom>
        </p:spPr>
        <p:txBody>
          <a:bodyPr/>
          <a:lstStyle/>
          <a:p>
            <a:pPr marL="190500" indent="-190500" defTabSz="434340">
              <a:lnSpc>
                <a:spcPct val="100000"/>
              </a:lnSpc>
              <a:spcBef>
                <a:spcPts val="0"/>
              </a:spcBef>
              <a:buClrTx/>
              <a:buFontTx/>
              <a:buChar char="•"/>
              <a:defRPr sz="1900">
                <a:solidFill>
                  <a:srgbClr val="000000"/>
                </a:solidFill>
                <a:uFill>
                  <a:solidFill>
                    <a:srgbClr val="000000"/>
                  </a:solidFill>
                </a:uFill>
                <a:latin typeface="+mj-lt"/>
                <a:ea typeface="+mj-ea"/>
                <a:cs typeface="+mj-cs"/>
                <a:sym typeface="Helvetica"/>
              </a:defRPr>
            </a:pPr>
            <a:r>
              <a:rPr dirty="0"/>
              <a:t>In </a:t>
            </a:r>
            <a:r>
              <a:rPr b="1" i="1" dirty="0"/>
              <a:t>Eliana No. 1</a:t>
            </a:r>
            <a:r>
              <a:rPr b="1" dirty="0"/>
              <a:t> </a:t>
            </a:r>
            <a:r>
              <a:rPr dirty="0"/>
              <a:t>Associate Justice </a:t>
            </a:r>
            <a:r>
              <a:rPr dirty="0" err="1"/>
              <a:t>Efthim</a:t>
            </a:r>
            <a:r>
              <a:rPr dirty="0"/>
              <a:t> found against Mad Brothers on all points.</a:t>
            </a:r>
          </a:p>
          <a:p>
            <a:pPr marL="0" indent="0" defTabSz="434340">
              <a:lnSpc>
                <a:spcPct val="100000"/>
              </a:lnSpc>
              <a:spcBef>
                <a:spcPts val="0"/>
              </a:spcBef>
              <a:buClrTx/>
              <a:buSzTx/>
              <a:buFontTx/>
              <a:buNone/>
              <a:defRPr sz="1900">
                <a:solidFill>
                  <a:srgbClr val="000000"/>
                </a:solidFill>
                <a:uFill>
                  <a:solidFill>
                    <a:srgbClr val="000000"/>
                  </a:solidFill>
                </a:uFill>
                <a:latin typeface="+mj-lt"/>
                <a:ea typeface="+mj-ea"/>
                <a:cs typeface="+mj-cs"/>
                <a:sym typeface="Helvetica"/>
              </a:defRPr>
            </a:pPr>
            <a:endParaRPr dirty="0"/>
          </a:p>
          <a:p>
            <a:pPr marL="190500" indent="-190500" defTabSz="434340">
              <a:lnSpc>
                <a:spcPct val="100000"/>
              </a:lnSpc>
              <a:spcBef>
                <a:spcPts val="0"/>
              </a:spcBef>
              <a:buClrTx/>
              <a:buFontTx/>
              <a:buChar char="•"/>
              <a:defRPr sz="1900">
                <a:solidFill>
                  <a:srgbClr val="000000"/>
                </a:solidFill>
                <a:uFill>
                  <a:solidFill>
                    <a:srgbClr val="000000"/>
                  </a:solidFill>
                </a:uFill>
                <a:latin typeface="+mj-lt"/>
                <a:ea typeface="+mj-ea"/>
                <a:cs typeface="+mj-cs"/>
                <a:sym typeface="Helvetica"/>
              </a:defRPr>
            </a:pPr>
            <a:r>
              <a:rPr dirty="0"/>
              <a:t>Mad Brothers successfully appealed from the decision. Robson J overturned the decision of Associate Justice </a:t>
            </a:r>
            <a:r>
              <a:rPr dirty="0" err="1"/>
              <a:t>Efthim</a:t>
            </a:r>
            <a:r>
              <a:rPr dirty="0"/>
              <a:t> and found for Mad Brothers on all points - (“</a:t>
            </a:r>
            <a:r>
              <a:rPr b="1" i="1" dirty="0"/>
              <a:t>Eliana No. 2</a:t>
            </a:r>
            <a:r>
              <a:rPr i="1" dirty="0"/>
              <a:t>”)</a:t>
            </a:r>
            <a:r>
              <a:rPr dirty="0"/>
              <a:t>.</a:t>
            </a:r>
          </a:p>
          <a:p>
            <a:pPr marL="0" indent="0" defTabSz="434340">
              <a:lnSpc>
                <a:spcPct val="100000"/>
              </a:lnSpc>
              <a:spcBef>
                <a:spcPts val="0"/>
              </a:spcBef>
              <a:buClrTx/>
              <a:buSzTx/>
              <a:buFontTx/>
              <a:buNone/>
              <a:defRPr sz="1900">
                <a:solidFill>
                  <a:srgbClr val="000000"/>
                </a:solidFill>
                <a:uFill>
                  <a:solidFill>
                    <a:srgbClr val="000000"/>
                  </a:solidFill>
                </a:uFill>
                <a:latin typeface="+mj-lt"/>
                <a:ea typeface="+mj-ea"/>
                <a:cs typeface="+mj-cs"/>
                <a:sym typeface="Helvetica"/>
              </a:defRPr>
            </a:pPr>
            <a:endParaRPr dirty="0"/>
          </a:p>
          <a:p>
            <a:pPr marL="190500" indent="-190500" defTabSz="434340">
              <a:lnSpc>
                <a:spcPct val="100000"/>
              </a:lnSpc>
              <a:spcBef>
                <a:spcPts val="0"/>
              </a:spcBef>
              <a:buClrTx/>
              <a:buFontTx/>
              <a:buChar char="•"/>
              <a:defRPr sz="1900">
                <a:solidFill>
                  <a:srgbClr val="000000"/>
                </a:solidFill>
                <a:uFill>
                  <a:solidFill>
                    <a:srgbClr val="000000"/>
                  </a:solidFill>
                </a:uFill>
                <a:latin typeface="+mj-lt"/>
                <a:ea typeface="+mj-ea"/>
                <a:cs typeface="+mj-cs"/>
                <a:sym typeface="Helvetica"/>
              </a:defRPr>
            </a:pPr>
            <a:r>
              <a:rPr dirty="0"/>
              <a:t>The liquidator appealed from the decision of Robson J to the Court of Appeal which dismissed the appeal. In </a:t>
            </a:r>
            <a:r>
              <a:rPr b="1" i="1" dirty="0"/>
              <a:t>Cant v Mad Brothers</a:t>
            </a:r>
            <a:r>
              <a:rPr dirty="0"/>
              <a:t> the Court of Appeal held for Mad Brothers on its first two points and held that therefore did not have to decide the good faith </a:t>
            </a:r>
            <a:r>
              <a:rPr dirty="0" err="1"/>
              <a:t>defence</a:t>
            </a:r>
            <a:r>
              <a:rPr dirty="0"/>
              <a:t> but indicated that it would not have found for Mad Brothers on that point.</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a:prstGeom prst="rect">
            <a:avLst/>
          </a:prstGeom>
        </p:spPr>
        <p:txBody>
          <a:bodyPr/>
          <a:lstStyle/>
          <a:p>
            <a:pPr defTabSz="804672">
              <a:defRPr sz="4224" spc="-44"/>
            </a:pPr>
            <a:r>
              <a:rPr b="1" i="1" dirty="0"/>
              <a:t>Cant v Mad Brothers</a:t>
            </a:r>
            <a:r>
              <a:rPr b="1" dirty="0"/>
              <a:t> </a:t>
            </a:r>
            <a:r>
              <a:rPr dirty="0"/>
              <a:t>- was the payment an unfair preference?</a:t>
            </a:r>
          </a:p>
        </p:txBody>
      </p:sp>
      <p:sp>
        <p:nvSpPr>
          <p:cNvPr id="194" name="Shape 194"/>
          <p:cNvSpPr>
            <a:spLocks noGrp="1"/>
          </p:cNvSpPr>
          <p:nvPr>
            <p:ph type="body" idx="1"/>
          </p:nvPr>
        </p:nvSpPr>
        <p:spPr>
          <a:prstGeom prst="rect">
            <a:avLst/>
          </a:prstGeom>
        </p:spPr>
        <p:txBody>
          <a:bodyPr/>
          <a:lstStyle/>
          <a:p>
            <a:pPr marL="174457" indent="-174457" defTabSz="397763">
              <a:lnSpc>
                <a:spcPct val="100000"/>
              </a:lnSpc>
              <a:spcBef>
                <a:spcPts val="0"/>
              </a:spcBef>
              <a:buClrTx/>
              <a:buFontTx/>
              <a:buChar char="•"/>
              <a:defRPr sz="1740">
                <a:solidFill>
                  <a:srgbClr val="000000"/>
                </a:solidFill>
                <a:uFill>
                  <a:solidFill>
                    <a:srgbClr val="000000"/>
                  </a:solidFill>
                </a:uFill>
                <a:latin typeface="+mj-lt"/>
                <a:ea typeface="+mj-ea"/>
                <a:cs typeface="+mj-cs"/>
                <a:sym typeface="Helvetica"/>
              </a:defRPr>
            </a:pPr>
            <a:r>
              <a:rPr dirty="0"/>
              <a:t>Ultimately the case turned on the question of whether the payment that was received by Mad Brothers </a:t>
            </a:r>
            <a:r>
              <a:rPr i="1" dirty="0"/>
              <a:t>came from Eliana</a:t>
            </a:r>
            <a:r>
              <a:rPr dirty="0"/>
              <a:t>.</a:t>
            </a:r>
          </a:p>
          <a:p>
            <a:pPr marL="0" indent="0" defTabSz="397763">
              <a:lnSpc>
                <a:spcPct val="100000"/>
              </a:lnSpc>
              <a:spcBef>
                <a:spcPts val="0"/>
              </a:spcBef>
              <a:buClrTx/>
              <a:buSzTx/>
              <a:buFontTx/>
              <a:buNone/>
              <a:defRPr sz="1740">
                <a:solidFill>
                  <a:srgbClr val="000000"/>
                </a:solidFill>
                <a:uFill>
                  <a:solidFill>
                    <a:srgbClr val="000000"/>
                  </a:solidFill>
                </a:uFill>
                <a:latin typeface="+mj-lt"/>
                <a:ea typeface="+mj-ea"/>
                <a:cs typeface="+mj-cs"/>
                <a:sym typeface="Helvetica"/>
              </a:defRPr>
            </a:pPr>
            <a:endParaRPr dirty="0"/>
          </a:p>
          <a:p>
            <a:pPr marL="174457" indent="-174457" defTabSz="397763">
              <a:lnSpc>
                <a:spcPct val="100000"/>
              </a:lnSpc>
              <a:spcBef>
                <a:spcPts val="0"/>
              </a:spcBef>
              <a:buClrTx/>
              <a:buFontTx/>
              <a:buChar char="•"/>
              <a:defRPr sz="1740">
                <a:solidFill>
                  <a:srgbClr val="000000"/>
                </a:solidFill>
                <a:uFill>
                  <a:solidFill>
                    <a:srgbClr val="000000"/>
                  </a:solidFill>
                </a:uFill>
                <a:latin typeface="+mj-lt"/>
                <a:ea typeface="+mj-ea"/>
                <a:cs typeface="+mj-cs"/>
                <a:sym typeface="Helvetica"/>
              </a:defRPr>
            </a:pPr>
            <a:r>
              <a:rPr dirty="0"/>
              <a:t>The liquidator pleaded that Eliana had </a:t>
            </a:r>
            <a:r>
              <a:rPr dirty="0" err="1"/>
              <a:t>authorised</a:t>
            </a:r>
            <a:r>
              <a:rPr dirty="0"/>
              <a:t> the payment and that this was all that was needed to establish that the payment came from Eliana. In the alternative the liquidator said that Rock was indebted to Eliana and that the payment reduced that indebtedness and that therefore the payment came from Eliana.</a:t>
            </a:r>
          </a:p>
          <a:p>
            <a:pPr marL="0" indent="0" defTabSz="397763">
              <a:lnSpc>
                <a:spcPct val="100000"/>
              </a:lnSpc>
              <a:spcBef>
                <a:spcPts val="0"/>
              </a:spcBef>
              <a:buClrTx/>
              <a:buSzTx/>
              <a:buFontTx/>
              <a:buNone/>
              <a:defRPr sz="1740" b="1">
                <a:solidFill>
                  <a:srgbClr val="000000"/>
                </a:solidFill>
                <a:uFill>
                  <a:solidFill>
                    <a:srgbClr val="000000"/>
                  </a:solidFill>
                </a:uFill>
                <a:latin typeface="+mj-lt"/>
                <a:ea typeface="+mj-ea"/>
                <a:cs typeface="+mj-cs"/>
                <a:sym typeface="Helvetica"/>
              </a:defRPr>
            </a:pPr>
            <a:endParaRPr dirty="0"/>
          </a:p>
          <a:p>
            <a:pPr marL="174457" indent="-174457" defTabSz="397763">
              <a:lnSpc>
                <a:spcPct val="100000"/>
              </a:lnSpc>
              <a:spcBef>
                <a:spcPts val="0"/>
              </a:spcBef>
              <a:buClrTx/>
              <a:buFontTx/>
              <a:buChar char="•"/>
              <a:defRPr sz="1740">
                <a:solidFill>
                  <a:srgbClr val="000000"/>
                </a:solidFill>
                <a:uFill>
                  <a:solidFill>
                    <a:srgbClr val="000000"/>
                  </a:solidFill>
                </a:uFill>
                <a:latin typeface="+mj-lt"/>
                <a:ea typeface="+mj-ea"/>
                <a:cs typeface="+mj-cs"/>
                <a:sym typeface="Helvetica"/>
              </a:defRPr>
            </a:pPr>
            <a:r>
              <a:rPr dirty="0"/>
              <a:t>The Court of Appeal accepted Mad Brothers’ argument that the payment was not received from Eliana. </a:t>
            </a:r>
          </a:p>
          <a:p>
            <a:pPr marL="0" indent="0" defTabSz="397763">
              <a:lnSpc>
                <a:spcPct val="100000"/>
              </a:lnSpc>
              <a:spcBef>
                <a:spcPts val="0"/>
              </a:spcBef>
              <a:buClrTx/>
              <a:buSzTx/>
              <a:buFontTx/>
              <a:buNone/>
              <a:defRPr sz="1740">
                <a:solidFill>
                  <a:srgbClr val="000000"/>
                </a:solidFill>
                <a:uFill>
                  <a:solidFill>
                    <a:srgbClr val="000000"/>
                  </a:solidFill>
                </a:uFill>
                <a:latin typeface="+mj-lt"/>
                <a:ea typeface="+mj-ea"/>
                <a:cs typeface="+mj-cs"/>
                <a:sym typeface="Helvetica"/>
              </a:defRPr>
            </a:pPr>
            <a:endParaRPr dirty="0"/>
          </a:p>
          <a:p>
            <a:pPr marL="174457" indent="-174457" defTabSz="397763">
              <a:lnSpc>
                <a:spcPct val="100000"/>
              </a:lnSpc>
              <a:spcBef>
                <a:spcPts val="0"/>
              </a:spcBef>
              <a:buClrTx/>
              <a:buFontTx/>
              <a:buChar char="•"/>
              <a:defRPr sz="1740">
                <a:solidFill>
                  <a:srgbClr val="000000"/>
                </a:solidFill>
                <a:uFill>
                  <a:solidFill>
                    <a:srgbClr val="000000"/>
                  </a:solidFill>
                </a:uFill>
                <a:latin typeface="+mj-lt"/>
                <a:ea typeface="+mj-ea"/>
                <a:cs typeface="+mj-cs"/>
                <a:sym typeface="Helvetica"/>
              </a:defRPr>
            </a:pPr>
            <a:r>
              <a:rPr dirty="0"/>
              <a:t>The Court of Appeal accepted that while mere authority or ratification of the payment by Eliana was sufficient to make Eliana a party to the transaction, it did not establish that the payment was received </a:t>
            </a:r>
            <a:r>
              <a:rPr i="1" dirty="0"/>
              <a:t>from the company</a:t>
            </a:r>
            <a:r>
              <a:rPr dirty="0"/>
              <a:t>. </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prstGeom prst="rect">
            <a:avLst/>
          </a:prstGeom>
        </p:spPr>
        <p:txBody>
          <a:bodyPr/>
          <a:lstStyle/>
          <a:p>
            <a:pPr defTabSz="749808">
              <a:defRPr sz="3936" spc="-41"/>
            </a:pPr>
            <a:r>
              <a:rPr b="1" i="1" dirty="0"/>
              <a:t>Cant v Mad Brothers</a:t>
            </a:r>
            <a:r>
              <a:rPr dirty="0"/>
              <a:t> - </a:t>
            </a:r>
            <a:r>
              <a:rPr sz="3525" spc="-36" dirty="0"/>
              <a:t>was the payment an unfair preference? (cont.)</a:t>
            </a:r>
          </a:p>
        </p:txBody>
      </p:sp>
      <p:sp>
        <p:nvSpPr>
          <p:cNvPr id="197" name="Shape 197"/>
          <p:cNvSpPr>
            <a:spLocks noGrp="1"/>
          </p:cNvSpPr>
          <p:nvPr>
            <p:ph type="body" idx="1"/>
          </p:nvPr>
        </p:nvSpPr>
        <p:spPr>
          <a:prstGeom prst="rect">
            <a:avLst/>
          </a:prstGeom>
        </p:spPr>
        <p:txBody>
          <a:bodyPr/>
          <a:lstStyle/>
          <a:p>
            <a:pPr marL="152400" indent="-152400" defTabSz="347472">
              <a:lnSpc>
                <a:spcPct val="100000"/>
              </a:lnSpc>
              <a:spcBef>
                <a:spcPts val="0"/>
              </a:spcBef>
              <a:buClrTx/>
              <a:buFontTx/>
              <a:buChar char="•"/>
              <a:defRPr sz="1520">
                <a:solidFill>
                  <a:srgbClr val="000000"/>
                </a:solidFill>
                <a:uFill>
                  <a:solidFill>
                    <a:srgbClr val="000000"/>
                  </a:solidFill>
                </a:uFill>
                <a:latin typeface="+mj-lt"/>
                <a:ea typeface="+mj-ea"/>
                <a:cs typeface="+mj-cs"/>
                <a:sym typeface="Helvetica"/>
              </a:defRPr>
            </a:pPr>
            <a:r>
              <a:rPr dirty="0"/>
              <a:t>The facts did not support the liquidator’s alternative argument that Rock was indebted to Eliana. To the contrary, Eliana’s accounts recorded that Eliana was indebted to Rock. </a:t>
            </a:r>
          </a:p>
          <a:p>
            <a:pPr marL="0" indent="0" defTabSz="347472">
              <a:lnSpc>
                <a:spcPct val="100000"/>
              </a:lnSpc>
              <a:spcBef>
                <a:spcPts val="0"/>
              </a:spcBef>
              <a:buClrTx/>
              <a:buSzTx/>
              <a:buFontTx/>
              <a:buNone/>
              <a:defRPr sz="1520">
                <a:solidFill>
                  <a:srgbClr val="000000"/>
                </a:solidFill>
                <a:uFill>
                  <a:solidFill>
                    <a:srgbClr val="000000"/>
                  </a:solidFill>
                </a:uFill>
                <a:latin typeface="+mj-lt"/>
                <a:ea typeface="+mj-ea"/>
                <a:cs typeface="+mj-cs"/>
                <a:sym typeface="Helvetica"/>
              </a:defRPr>
            </a:pPr>
            <a:endParaRPr dirty="0"/>
          </a:p>
          <a:p>
            <a:pPr marL="152400" indent="-152400" defTabSz="347472">
              <a:lnSpc>
                <a:spcPct val="100000"/>
              </a:lnSpc>
              <a:spcBef>
                <a:spcPts val="0"/>
              </a:spcBef>
              <a:buClrTx/>
              <a:buFontTx/>
              <a:buChar char="•"/>
              <a:defRPr sz="1520">
                <a:solidFill>
                  <a:srgbClr val="000000"/>
                </a:solidFill>
                <a:uFill>
                  <a:solidFill>
                    <a:srgbClr val="000000"/>
                  </a:solidFill>
                </a:uFill>
                <a:latin typeface="+mj-lt"/>
                <a:ea typeface="+mj-ea"/>
                <a:cs typeface="+mj-cs"/>
                <a:sym typeface="Helvetica"/>
              </a:defRPr>
            </a:pPr>
            <a:r>
              <a:rPr dirty="0"/>
              <a:t>The liquidator failed to make out its case as pleaded and run, and the factual findings made by Associate Justice </a:t>
            </a:r>
            <a:r>
              <a:rPr dirty="0" err="1"/>
              <a:t>Efthim</a:t>
            </a:r>
            <a:r>
              <a:rPr dirty="0"/>
              <a:t> which Robson J had found to be incorrect were not disturbed by the Court of Appeal.</a:t>
            </a:r>
          </a:p>
          <a:p>
            <a:pPr marL="0" indent="0" defTabSz="347472">
              <a:lnSpc>
                <a:spcPct val="100000"/>
              </a:lnSpc>
              <a:spcBef>
                <a:spcPts val="0"/>
              </a:spcBef>
              <a:buClrTx/>
              <a:buSzTx/>
              <a:buFontTx/>
              <a:buNone/>
              <a:defRPr sz="1520">
                <a:solidFill>
                  <a:srgbClr val="000000"/>
                </a:solidFill>
                <a:uFill>
                  <a:solidFill>
                    <a:srgbClr val="000000"/>
                  </a:solidFill>
                </a:uFill>
                <a:latin typeface="+mj-lt"/>
                <a:ea typeface="+mj-ea"/>
                <a:cs typeface="+mj-cs"/>
                <a:sym typeface="Helvetica"/>
              </a:defRPr>
            </a:pPr>
            <a:endParaRPr dirty="0"/>
          </a:p>
          <a:p>
            <a:pPr marL="152400" indent="-152400" defTabSz="347472">
              <a:lnSpc>
                <a:spcPct val="100000"/>
              </a:lnSpc>
              <a:spcBef>
                <a:spcPts val="0"/>
              </a:spcBef>
              <a:buClrTx/>
              <a:buFontTx/>
              <a:buChar char="•"/>
              <a:defRPr sz="1520">
                <a:solidFill>
                  <a:srgbClr val="000000"/>
                </a:solidFill>
                <a:uFill>
                  <a:solidFill>
                    <a:srgbClr val="000000"/>
                  </a:solidFill>
                </a:uFill>
                <a:latin typeface="+mj-lt"/>
                <a:ea typeface="+mj-ea"/>
                <a:cs typeface="+mj-cs"/>
                <a:sym typeface="Helvetica"/>
              </a:defRPr>
            </a:pPr>
            <a:r>
              <a:rPr dirty="0"/>
              <a:t>It was simply the fact that Eliana did not pay anything to Mad Brothers. The funds that Mad Brothers received did not come from Eliana. Eliana did not borrow the funds that were applied to make the payment, either from Rock or NWC, and it and had no entitlement to them. If the liquidator had been allowed to recover the funds which Eliana had not paid in the first place this would have resulted in a windfall for creditors. </a:t>
            </a:r>
          </a:p>
          <a:p>
            <a:pPr marL="0" indent="0" defTabSz="347472">
              <a:lnSpc>
                <a:spcPct val="100000"/>
              </a:lnSpc>
              <a:spcBef>
                <a:spcPts val="0"/>
              </a:spcBef>
              <a:buClrTx/>
              <a:buSzTx/>
              <a:buFontTx/>
              <a:buNone/>
              <a:defRPr sz="1520">
                <a:solidFill>
                  <a:srgbClr val="000000"/>
                </a:solidFill>
                <a:uFill>
                  <a:solidFill>
                    <a:srgbClr val="000000"/>
                  </a:solidFill>
                </a:uFill>
                <a:latin typeface="+mj-lt"/>
                <a:ea typeface="+mj-ea"/>
                <a:cs typeface="+mj-cs"/>
                <a:sym typeface="Helvetica"/>
              </a:defRPr>
            </a:pPr>
            <a:endParaRPr dirty="0"/>
          </a:p>
          <a:p>
            <a:pPr marL="152400" indent="-152400" defTabSz="347472">
              <a:lnSpc>
                <a:spcPct val="100000"/>
              </a:lnSpc>
              <a:spcBef>
                <a:spcPts val="0"/>
              </a:spcBef>
              <a:buClrTx/>
              <a:buFontTx/>
              <a:buChar char="•"/>
              <a:defRPr sz="1520">
                <a:solidFill>
                  <a:srgbClr val="000000"/>
                </a:solidFill>
                <a:uFill>
                  <a:solidFill>
                    <a:srgbClr val="000000"/>
                  </a:solidFill>
                </a:uFill>
                <a:latin typeface="+mj-lt"/>
                <a:ea typeface="+mj-ea"/>
                <a:cs typeface="+mj-cs"/>
                <a:sym typeface="Helvetica"/>
              </a:defRPr>
            </a:pPr>
            <a:r>
              <a:rPr dirty="0"/>
              <a:t>The Court of Appeal found that this was </a:t>
            </a:r>
            <a:r>
              <a:rPr b="1" dirty="0"/>
              <a:t>not</a:t>
            </a:r>
            <a:r>
              <a:rPr dirty="0"/>
              <a:t> a case of payment by direction and that those decisions could be put to one side.</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title"/>
          </p:nvPr>
        </p:nvSpPr>
        <p:spPr>
          <a:prstGeom prst="rect">
            <a:avLst/>
          </a:prstGeom>
        </p:spPr>
        <p:txBody>
          <a:bodyPr/>
          <a:lstStyle/>
          <a:p>
            <a:pPr defTabSz="749808">
              <a:defRPr sz="3936" spc="-41"/>
            </a:pPr>
            <a:r>
              <a:rPr b="1" i="1" dirty="0"/>
              <a:t>Cant v Mad Brothers</a:t>
            </a:r>
            <a:r>
              <a:rPr dirty="0"/>
              <a:t> - </a:t>
            </a:r>
            <a:r>
              <a:rPr sz="3525" spc="-36" dirty="0"/>
              <a:t>was the payment an unfair preference? (cont.)</a:t>
            </a:r>
          </a:p>
        </p:txBody>
      </p:sp>
      <p:sp>
        <p:nvSpPr>
          <p:cNvPr id="200" name="Shape 200"/>
          <p:cNvSpPr>
            <a:spLocks noGrp="1"/>
          </p:cNvSpPr>
          <p:nvPr>
            <p:ph type="body" idx="1"/>
          </p:nvPr>
        </p:nvSpPr>
        <p:spPr>
          <a:xfrm>
            <a:off x="822958" y="1845733"/>
            <a:ext cx="7543802" cy="4268627"/>
          </a:xfrm>
          <a:prstGeom prst="rect">
            <a:avLst/>
          </a:prstGeom>
        </p:spPr>
        <p:txBody>
          <a:bodyPr>
            <a:normAutofit lnSpcReduction="10000"/>
          </a:bodyPr>
          <a:lstStyle/>
          <a:p>
            <a:pPr marL="172452" indent="-172452" defTabSz="786384">
              <a:spcBef>
                <a:spcPts val="1000"/>
              </a:spcBef>
              <a:buClrTx/>
              <a:buFontTx/>
              <a:buChar char="•"/>
              <a:defRPr sz="1720">
                <a:latin typeface="+mj-lt"/>
                <a:ea typeface="+mj-ea"/>
                <a:cs typeface="+mj-cs"/>
                <a:sym typeface="Helvetica"/>
              </a:defRPr>
            </a:pPr>
            <a:r>
              <a:rPr dirty="0"/>
              <a:t>Accordingly the Court of Appeal did not disapprove of the decisions in </a:t>
            </a:r>
            <a:r>
              <a:rPr b="1" i="1" dirty="0"/>
              <a:t>Re Emanuel</a:t>
            </a:r>
            <a:r>
              <a:rPr dirty="0"/>
              <a:t> or </a:t>
            </a:r>
            <a:r>
              <a:rPr b="1" i="1" dirty="0"/>
              <a:t>Kassem </a:t>
            </a:r>
            <a:r>
              <a:rPr dirty="0"/>
              <a:t>and those cases are still good law.</a:t>
            </a:r>
          </a:p>
          <a:p>
            <a:pPr marL="172452" indent="-172452" defTabSz="786384">
              <a:spcBef>
                <a:spcPts val="1000"/>
              </a:spcBef>
              <a:buClrTx/>
              <a:buFontTx/>
              <a:buChar char="•"/>
              <a:defRPr sz="1720">
                <a:latin typeface="+mj-lt"/>
                <a:ea typeface="+mj-ea"/>
                <a:cs typeface="+mj-cs"/>
                <a:sym typeface="Helvetica"/>
              </a:defRPr>
            </a:pPr>
            <a:r>
              <a:rPr dirty="0"/>
              <a:t>At paragraph 120 of its decision the Court of Appeal </a:t>
            </a:r>
            <a:r>
              <a:rPr dirty="0" err="1"/>
              <a:t>summarised</a:t>
            </a:r>
            <a:r>
              <a:rPr dirty="0"/>
              <a:t> its conclusions as follows:</a:t>
            </a:r>
          </a:p>
          <a:p>
            <a:pPr marL="0" lvl="1" indent="196596" defTabSz="786384">
              <a:spcBef>
                <a:spcPts val="1000"/>
              </a:spcBef>
              <a:buClrTx/>
              <a:buSzTx/>
              <a:buFontTx/>
              <a:buNone/>
              <a:defRPr sz="1720">
                <a:latin typeface="+mj-lt"/>
                <a:ea typeface="+mj-ea"/>
                <a:cs typeface="+mj-cs"/>
                <a:sym typeface="Helvetica"/>
              </a:defRPr>
            </a:pPr>
            <a:r>
              <a:rPr dirty="0"/>
              <a:t>(a) the words “given by a company” in s 588FA(1) do not form part of the</a:t>
            </a:r>
            <a:br>
              <a:rPr lang="en-AU" dirty="0"/>
            </a:br>
            <a:r>
              <a:rPr lang="en-AU" dirty="0"/>
              <a:t>         </a:t>
            </a:r>
            <a:r>
              <a:rPr dirty="0"/>
              <a:t>definition of an unfair preference and are merely descriptive of the</a:t>
            </a:r>
            <a:br>
              <a:rPr lang="en-AU" dirty="0"/>
            </a:br>
            <a:r>
              <a:rPr lang="en-AU" dirty="0"/>
              <a:t>         </a:t>
            </a:r>
            <a:r>
              <a:rPr dirty="0"/>
              <a:t>position when the elements of the definition in (a) and (b) are met;</a:t>
            </a:r>
          </a:p>
          <a:p>
            <a:pPr marL="0" lvl="1" indent="196596" defTabSz="786384">
              <a:spcBef>
                <a:spcPts val="1000"/>
              </a:spcBef>
              <a:buClrTx/>
              <a:buSzTx/>
              <a:buFontTx/>
              <a:buNone/>
              <a:defRPr sz="1720">
                <a:latin typeface="+mj-lt"/>
                <a:ea typeface="+mj-ea"/>
                <a:cs typeface="+mj-cs"/>
                <a:sym typeface="Helvetica"/>
              </a:defRPr>
            </a:pPr>
            <a:r>
              <a:rPr dirty="0"/>
              <a:t>(b) a company may be a party to a transaction for the purposes of</a:t>
            </a:r>
            <a:br>
              <a:rPr lang="en-AU" dirty="0"/>
            </a:br>
            <a:r>
              <a:rPr lang="en-AU" dirty="0"/>
              <a:t>         </a:t>
            </a:r>
            <a:r>
              <a:rPr dirty="0"/>
              <a:t>s588FA(1) as a result of giving a third party a direction to make a</a:t>
            </a:r>
            <a:br>
              <a:rPr lang="en-AU" dirty="0"/>
            </a:br>
            <a:r>
              <a:rPr lang="en-AU" dirty="0"/>
              <a:t>         </a:t>
            </a:r>
            <a:r>
              <a:rPr dirty="0"/>
              <a:t>payment to a creditor, or by </a:t>
            </a:r>
            <a:r>
              <a:rPr dirty="0" err="1"/>
              <a:t>authorising</a:t>
            </a:r>
            <a:r>
              <a:rPr dirty="0"/>
              <a:t> or ratifying such a payment. </a:t>
            </a:r>
            <a:br>
              <a:rPr lang="en-AU" dirty="0"/>
            </a:br>
            <a:br>
              <a:rPr lang="en-AU" dirty="0"/>
            </a:br>
            <a:r>
              <a:rPr dirty="0"/>
              <a:t>However, this does not necessarily mean that the payment is received from the company;</a:t>
            </a:r>
          </a:p>
          <a:p>
            <a:pPr marL="0" lvl="1" indent="196596" defTabSz="786384">
              <a:spcBef>
                <a:spcPts val="1000"/>
              </a:spcBef>
              <a:buClrTx/>
              <a:buSzTx/>
              <a:buFontTx/>
              <a:buNone/>
              <a:defRPr sz="1720">
                <a:latin typeface="+mj-lt"/>
                <a:ea typeface="+mj-ea"/>
                <a:cs typeface="+mj-cs"/>
                <a:sym typeface="Helvetica"/>
              </a:defRPr>
            </a:pPr>
            <a:r>
              <a:rPr dirty="0"/>
              <a:t>(c) that the words “from the company” in s 588FA(1)(b) operate so as to</a:t>
            </a:r>
            <a:br>
              <a:rPr lang="en-AU" dirty="0"/>
            </a:br>
            <a:r>
              <a:rPr lang="en-AU" dirty="0"/>
              <a:t>         </a:t>
            </a:r>
            <a:r>
              <a:rPr dirty="0"/>
              <a:t>retain the requirement under the previous law that the preference must</a:t>
            </a:r>
            <a:br>
              <a:rPr lang="en-AU" dirty="0"/>
            </a:br>
            <a:r>
              <a:rPr lang="en-AU" dirty="0"/>
              <a:t>         </a:t>
            </a:r>
            <a:r>
              <a:rPr dirty="0"/>
              <a:t>be received from the company’s own money, meaning money or assets</a:t>
            </a:r>
            <a:br>
              <a:rPr lang="en-AU" dirty="0"/>
            </a:br>
            <a:r>
              <a:rPr lang="en-AU" dirty="0"/>
              <a:t>         </a:t>
            </a:r>
            <a:r>
              <a:rPr dirty="0"/>
              <a:t>to which the company is entitled;</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title"/>
          </p:nvPr>
        </p:nvSpPr>
        <p:spPr>
          <a:prstGeom prst="rect">
            <a:avLst/>
          </a:prstGeom>
        </p:spPr>
        <p:txBody>
          <a:bodyPr/>
          <a:lstStyle/>
          <a:p>
            <a:pPr defTabSz="749808">
              <a:defRPr sz="3936" spc="-41"/>
            </a:pPr>
            <a:r>
              <a:rPr b="1" i="1" dirty="0"/>
              <a:t>Cant v Mad Brothers</a:t>
            </a:r>
            <a:r>
              <a:rPr dirty="0"/>
              <a:t> - </a:t>
            </a:r>
            <a:r>
              <a:rPr sz="3525" spc="-36" dirty="0"/>
              <a:t>was the payment an unfair preference? (cont.)</a:t>
            </a:r>
          </a:p>
        </p:txBody>
      </p:sp>
      <p:sp>
        <p:nvSpPr>
          <p:cNvPr id="203" name="Shape 203"/>
          <p:cNvSpPr>
            <a:spLocks noGrp="1"/>
          </p:cNvSpPr>
          <p:nvPr>
            <p:ph type="body" idx="1"/>
          </p:nvPr>
        </p:nvSpPr>
        <p:spPr>
          <a:prstGeom prst="rect">
            <a:avLst/>
          </a:prstGeom>
        </p:spPr>
        <p:txBody>
          <a:bodyPr/>
          <a:lstStyle/>
          <a:p>
            <a:pPr marL="292608" lvl="1" indent="-91440">
              <a:buChar char=" "/>
              <a:defRPr>
                <a:latin typeface="+mj-lt"/>
                <a:ea typeface="+mj-ea"/>
                <a:cs typeface="+mj-cs"/>
                <a:sym typeface="Helvetica"/>
              </a:defRPr>
            </a:pPr>
            <a:r>
              <a:rPr dirty="0"/>
              <a:t>(d) it is necessary, in order for a preference to be “from the </a:t>
            </a:r>
            <a:br>
              <a:rPr lang="en-AU" dirty="0"/>
            </a:br>
            <a:r>
              <a:rPr lang="en-AU" dirty="0"/>
              <a:t>     </a:t>
            </a:r>
            <a:r>
              <a:rPr dirty="0"/>
              <a:t>company” that the receipt of it by the creditor has the effect of</a:t>
            </a:r>
            <a:br>
              <a:rPr lang="en-AU" dirty="0"/>
            </a:br>
            <a:r>
              <a:rPr lang="en-AU" dirty="0"/>
              <a:t>     </a:t>
            </a:r>
            <a:r>
              <a:rPr dirty="0"/>
              <a:t>diminishing the assets of the company available to creditors;</a:t>
            </a:r>
          </a:p>
          <a:p>
            <a:pPr marL="292608" lvl="1" indent="-91440">
              <a:buChar char=" "/>
              <a:defRPr>
                <a:latin typeface="+mj-lt"/>
                <a:ea typeface="+mj-ea"/>
                <a:cs typeface="+mj-cs"/>
                <a:sym typeface="Helvetica"/>
              </a:defRPr>
            </a:pPr>
            <a:r>
              <a:rPr dirty="0"/>
              <a:t>(e) on the other hand a payment by a third party which does not</a:t>
            </a:r>
            <a:br>
              <a:rPr lang="en-AU" dirty="0"/>
            </a:br>
            <a:r>
              <a:rPr lang="en-AU" dirty="0"/>
              <a:t>     </a:t>
            </a:r>
            <a:r>
              <a:rPr dirty="0"/>
              <a:t>have the effect of diminishing the assets of the company</a:t>
            </a:r>
            <a:br>
              <a:rPr lang="en-AU" dirty="0"/>
            </a:br>
            <a:r>
              <a:rPr lang="en-AU" dirty="0"/>
              <a:t>     </a:t>
            </a:r>
            <a:r>
              <a:rPr dirty="0"/>
              <a:t>available to creditors is not a payment received “from the</a:t>
            </a:r>
            <a:br>
              <a:rPr lang="en-AU" dirty="0"/>
            </a:br>
            <a:r>
              <a:rPr lang="en-AU" dirty="0"/>
              <a:t>     </a:t>
            </a:r>
            <a:r>
              <a:rPr dirty="0"/>
              <a:t>company” and is therefore not an unfair preference.</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title"/>
          </p:nvPr>
        </p:nvSpPr>
        <p:spPr>
          <a:prstGeom prst="rect">
            <a:avLst/>
          </a:prstGeom>
        </p:spPr>
        <p:txBody>
          <a:bodyPr/>
          <a:lstStyle/>
          <a:p>
            <a:pPr>
              <a:defRPr sz="4500" spc="-46">
                <a:latin typeface="+mj-lt"/>
                <a:ea typeface="+mj-ea"/>
                <a:cs typeface="+mj-cs"/>
                <a:sym typeface="Helvetica"/>
              </a:defRPr>
            </a:pPr>
            <a:r>
              <a:rPr b="1" i="1" dirty="0">
                <a:latin typeface="Calibri Light" panose="020F0302020204030204" pitchFamily="34" charset="0"/>
                <a:cs typeface="Calibri Light" panose="020F0302020204030204" pitchFamily="34" charset="0"/>
              </a:rPr>
              <a:t>Cant v Mad Brothers</a:t>
            </a:r>
            <a:r>
              <a:rPr i="1" dirty="0">
                <a:latin typeface="Calibri Light" panose="020F0302020204030204" pitchFamily="34" charset="0"/>
                <a:cs typeface="Calibri Light" panose="020F0302020204030204" pitchFamily="34" charset="0"/>
              </a:rPr>
              <a:t> </a:t>
            </a:r>
            <a:r>
              <a:rPr dirty="0">
                <a:latin typeface="Calibri Light" panose="020F0302020204030204" pitchFamily="34" charset="0"/>
                <a:cs typeface="Calibri Light" panose="020F0302020204030204" pitchFamily="34" charset="0"/>
              </a:rPr>
              <a:t>applied</a:t>
            </a:r>
          </a:p>
        </p:txBody>
      </p:sp>
      <p:sp>
        <p:nvSpPr>
          <p:cNvPr id="206" name="Shape 206"/>
          <p:cNvSpPr>
            <a:spLocks noGrp="1"/>
          </p:cNvSpPr>
          <p:nvPr>
            <p:ph type="body" idx="1"/>
          </p:nvPr>
        </p:nvSpPr>
        <p:spPr>
          <a:prstGeom prst="rect">
            <a:avLst/>
          </a:prstGeom>
        </p:spPr>
        <p:txBody>
          <a:bodyPr>
            <a:normAutofit lnSpcReduction="10000"/>
          </a:bodyPr>
          <a:lstStyle/>
          <a:p>
            <a:pPr marL="85953" indent="-85953" defTabSz="859536">
              <a:spcBef>
                <a:spcPts val="1100"/>
              </a:spcBef>
              <a:defRPr sz="1879" i="1">
                <a:latin typeface="+mj-lt"/>
                <a:ea typeface="+mj-ea"/>
                <a:cs typeface="+mj-cs"/>
                <a:sym typeface="Helvetica"/>
              </a:defRPr>
            </a:pPr>
            <a:r>
              <a:rPr dirty="0">
                <a:latin typeface="+mj-lt"/>
              </a:rPr>
              <a:t>In the matter of Western Port Holdings Pty Ltd (receivers and managers appointed) (in </a:t>
            </a:r>
            <a:r>
              <a:rPr dirty="0" err="1">
                <a:latin typeface="+mj-lt"/>
              </a:rPr>
              <a:t>liq</a:t>
            </a:r>
            <a:r>
              <a:rPr dirty="0">
                <a:latin typeface="+mj-lt"/>
              </a:rPr>
              <a:t>) </a:t>
            </a:r>
            <a:r>
              <a:rPr i="0" dirty="0">
                <a:latin typeface="+mj-lt"/>
              </a:rPr>
              <a:t>[2021] NSWSC 232 (12 March 2021)(Rees J) (“</a:t>
            </a:r>
            <a:r>
              <a:rPr b="1" dirty="0">
                <a:latin typeface="+mj-lt"/>
              </a:rPr>
              <a:t>Western Port Holdings</a:t>
            </a:r>
            <a:r>
              <a:rPr i="0" dirty="0">
                <a:latin typeface="+mj-lt"/>
              </a:rPr>
              <a:t>”) 11 payments made to the ATO by a third party were in dispute. </a:t>
            </a:r>
          </a:p>
          <a:p>
            <a:pPr marL="188494" indent="-188494" defTabSz="859536">
              <a:spcBef>
                <a:spcPts val="1100"/>
              </a:spcBef>
              <a:buClrTx/>
              <a:buFontTx/>
              <a:buChar char="•"/>
              <a:defRPr sz="1879" i="1"/>
            </a:pPr>
            <a:r>
              <a:rPr i="0" dirty="0">
                <a:latin typeface="+mj-lt"/>
                <a:ea typeface="+mj-ea"/>
                <a:cs typeface="+mj-cs"/>
                <a:sym typeface="Helvetica"/>
              </a:rPr>
              <a:t>One of the issues in dispute was whether the third party payments were “received from the company” within the meaning of s 588FA(1)(b) as recently considered in </a:t>
            </a:r>
            <a:r>
              <a:rPr b="1" dirty="0">
                <a:latin typeface="+mj-lt"/>
                <a:ea typeface="+mj-ea"/>
                <a:cs typeface="+mj-cs"/>
                <a:sym typeface="Helvetica"/>
              </a:rPr>
              <a:t>Cant v Mad Brothers</a:t>
            </a:r>
            <a:r>
              <a:rPr i="0" dirty="0">
                <a:latin typeface="+mj-lt"/>
                <a:ea typeface="+mj-ea"/>
                <a:cs typeface="+mj-cs"/>
                <a:sym typeface="Helvetica"/>
              </a:rPr>
              <a:t>,</a:t>
            </a:r>
          </a:p>
          <a:p>
            <a:pPr marL="188494" indent="-188494" defTabSz="859536">
              <a:spcBef>
                <a:spcPts val="1100"/>
              </a:spcBef>
              <a:buClrTx/>
              <a:buFontTx/>
              <a:buChar char="•"/>
              <a:defRPr sz="1879" i="1"/>
            </a:pPr>
            <a:r>
              <a:rPr i="0" dirty="0">
                <a:latin typeface="+mj-lt"/>
                <a:ea typeface="+mj-ea"/>
                <a:cs typeface="+mj-cs"/>
                <a:sym typeface="Helvetica"/>
              </a:rPr>
              <a:t>The liquidators challenged the conclusion in </a:t>
            </a:r>
            <a:r>
              <a:rPr b="1" dirty="0">
                <a:latin typeface="+mj-lt"/>
                <a:ea typeface="+mj-ea"/>
                <a:cs typeface="+mj-cs"/>
                <a:sym typeface="Helvetica"/>
              </a:rPr>
              <a:t>Cant v Mad Brothers</a:t>
            </a:r>
            <a:r>
              <a:rPr i="0" dirty="0">
                <a:latin typeface="+mj-lt"/>
              </a:rPr>
              <a:t> that a payment by a third party which does not have the effect of diminishing the assets of the company available to creditors is not a payment received “from the company” and is therefore not an unfair preference”</a:t>
            </a:r>
          </a:p>
          <a:p>
            <a:pPr marL="188494" indent="-188494" defTabSz="859536">
              <a:spcBef>
                <a:spcPts val="1100"/>
              </a:spcBef>
              <a:buClrTx/>
              <a:buFontTx/>
              <a:buChar char="•"/>
              <a:defRPr sz="1879" i="1"/>
            </a:pPr>
            <a:r>
              <a:rPr i="0" dirty="0">
                <a:latin typeface="+mj-lt"/>
              </a:rPr>
              <a:t>Rees J </a:t>
            </a:r>
            <a:r>
              <a:rPr lang="en-AU" dirty="0">
                <a:latin typeface="+mj-lt"/>
              </a:rPr>
              <a:t>expressed </a:t>
            </a:r>
            <a:r>
              <a:rPr i="0" dirty="0">
                <a:latin typeface="+mj-lt"/>
              </a:rPr>
              <a:t>some disquiet </a:t>
            </a:r>
            <a:r>
              <a:rPr lang="en-AU" i="0" dirty="0">
                <a:latin typeface="+mj-lt"/>
              </a:rPr>
              <a:t>with</a:t>
            </a:r>
            <a:r>
              <a:rPr i="0" dirty="0">
                <a:latin typeface="+mj-lt"/>
              </a:rPr>
              <a:t> the reasoning in </a:t>
            </a:r>
            <a:r>
              <a:rPr b="1" dirty="0">
                <a:latin typeface="+mj-lt"/>
              </a:rPr>
              <a:t>Cant v Mad Brothers </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Shape 208"/>
          <p:cNvSpPr>
            <a:spLocks noGrp="1"/>
          </p:cNvSpPr>
          <p:nvPr>
            <p:ph type="title"/>
          </p:nvPr>
        </p:nvSpPr>
        <p:spPr>
          <a:prstGeom prst="rect">
            <a:avLst/>
          </a:prstGeom>
        </p:spPr>
        <p:txBody>
          <a:bodyPr/>
          <a:lstStyle/>
          <a:p>
            <a:pPr>
              <a:defRPr>
                <a:latin typeface="+mj-lt"/>
                <a:ea typeface="+mj-ea"/>
                <a:cs typeface="+mj-cs"/>
                <a:sym typeface="Helvetica"/>
              </a:defRPr>
            </a:pPr>
            <a:r>
              <a:rPr b="1" i="1" dirty="0">
                <a:latin typeface="Calibri Light" panose="020F0302020204030204" pitchFamily="34" charset="0"/>
                <a:cs typeface="Calibri Light" panose="020F0302020204030204" pitchFamily="34" charset="0"/>
              </a:rPr>
              <a:t>Cant v Mad Brothers</a:t>
            </a:r>
            <a:r>
              <a:rPr b="1" dirty="0">
                <a:latin typeface="Calibri Light" panose="020F0302020204030204" pitchFamily="34" charset="0"/>
                <a:cs typeface="Calibri Light" panose="020F0302020204030204" pitchFamily="34" charset="0"/>
              </a:rPr>
              <a:t> </a:t>
            </a:r>
            <a:r>
              <a:rPr dirty="0">
                <a:latin typeface="Calibri Light" panose="020F0302020204030204" pitchFamily="34" charset="0"/>
                <a:cs typeface="Calibri Light" panose="020F0302020204030204" pitchFamily="34" charset="0"/>
              </a:rPr>
              <a:t>applied (cont.)</a:t>
            </a:r>
          </a:p>
        </p:txBody>
      </p:sp>
      <p:sp>
        <p:nvSpPr>
          <p:cNvPr id="209" name="Shape 209"/>
          <p:cNvSpPr>
            <a:spLocks noGrp="1"/>
          </p:cNvSpPr>
          <p:nvPr>
            <p:ph type="body" idx="1"/>
          </p:nvPr>
        </p:nvSpPr>
        <p:spPr>
          <a:prstGeom prst="rect">
            <a:avLst/>
          </a:prstGeom>
        </p:spPr>
        <p:txBody>
          <a:bodyPr/>
          <a:lstStyle/>
          <a:p>
            <a:pPr marL="200526" indent="-200526">
              <a:buClrTx/>
              <a:buFontTx/>
              <a:buChar char="•"/>
              <a:defRPr>
                <a:latin typeface="+mj-lt"/>
                <a:ea typeface="+mj-ea"/>
                <a:cs typeface="+mj-cs"/>
                <a:sym typeface="Helvetica"/>
              </a:defRPr>
            </a:pPr>
            <a:r>
              <a:rPr lang="en-AU" dirty="0"/>
              <a:t>However,</a:t>
            </a:r>
            <a:r>
              <a:rPr dirty="0"/>
              <a:t> Rees J held that the conclusion in </a:t>
            </a:r>
            <a:r>
              <a:rPr b="1" i="1" dirty="0"/>
              <a:t>Cant v Mad Brothers </a:t>
            </a:r>
            <a:r>
              <a:rPr dirty="0"/>
              <a:t>was open in the circumstances where the question had been left open in </a:t>
            </a:r>
            <a:r>
              <a:rPr b="1" i="1" dirty="0"/>
              <a:t>Kassem</a:t>
            </a:r>
            <a:r>
              <a:rPr dirty="0"/>
              <a:t> and </a:t>
            </a:r>
            <a:r>
              <a:rPr b="1" i="1" dirty="0"/>
              <a:t>Hosking</a:t>
            </a:r>
            <a:r>
              <a:rPr dirty="0"/>
              <a:t>,</a:t>
            </a:r>
          </a:p>
          <a:p>
            <a:pPr marL="200526" indent="-200526">
              <a:buClrTx/>
              <a:buFontTx/>
              <a:buChar char="•"/>
              <a:defRPr>
                <a:latin typeface="+mj-lt"/>
                <a:ea typeface="+mj-ea"/>
                <a:cs typeface="+mj-cs"/>
                <a:sym typeface="Helvetica"/>
              </a:defRPr>
            </a:pPr>
            <a:r>
              <a:rPr dirty="0"/>
              <a:t>Her Honor held that she was not entitled to depart from a considered judgement of an intermediate appellate court simply because she might prefer a different view: </a:t>
            </a:r>
            <a:r>
              <a:rPr i="1" dirty="0"/>
              <a:t>N &amp; M Martin Holdings Pty Ltd v Commissioner of Taxation</a:t>
            </a:r>
            <a:r>
              <a:rPr dirty="0"/>
              <a:t> [2020]FCA 1186 at [43]-[45]</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xfrm>
            <a:off x="822960" y="179199"/>
            <a:ext cx="7543801" cy="1450758"/>
          </a:xfrm>
          <a:prstGeom prst="rect">
            <a:avLst/>
          </a:prstGeom>
        </p:spPr>
        <p:txBody>
          <a:bodyPr/>
          <a:lstStyle>
            <a:lvl1pPr>
              <a:defRPr spc="-44">
                <a:latin typeface="+mj-lt"/>
                <a:ea typeface="+mj-ea"/>
                <a:cs typeface="+mj-cs"/>
                <a:sym typeface="Helvetica"/>
              </a:defRPr>
            </a:lvl1pPr>
          </a:lstStyle>
          <a:p>
            <a:r>
              <a:rPr dirty="0"/>
              <a:t>Third party payments</a:t>
            </a:r>
          </a:p>
        </p:txBody>
      </p:sp>
      <p:sp>
        <p:nvSpPr>
          <p:cNvPr id="137" name="Shape 137"/>
          <p:cNvSpPr>
            <a:spLocks noGrp="1"/>
          </p:cNvSpPr>
          <p:nvPr>
            <p:ph type="body" idx="1"/>
          </p:nvPr>
        </p:nvSpPr>
        <p:spPr>
          <a:xfrm>
            <a:off x="1079499" y="2059230"/>
            <a:ext cx="7543802" cy="4023360"/>
          </a:xfrm>
          <a:prstGeom prst="rect">
            <a:avLst/>
          </a:prstGeom>
        </p:spPr>
        <p:txBody>
          <a:bodyPr/>
          <a:lstStyle/>
          <a:p>
            <a:pPr marL="0" indent="0">
              <a:buClrTx/>
              <a:buSzTx/>
              <a:buFontTx/>
              <a:buNone/>
            </a:pPr>
            <a:r>
              <a:rPr dirty="0">
                <a:latin typeface="Helvetica headings"/>
                <a:ea typeface="+mj-ea"/>
                <a:cs typeface="Calibri Light" panose="020F0302020204030204" pitchFamily="34" charset="0"/>
                <a:sym typeface="Helvetica"/>
              </a:rPr>
              <a:t>P</a:t>
            </a:r>
            <a:r>
              <a:rPr dirty="0">
                <a:latin typeface="Helvetica headings"/>
                <a:ea typeface="Calibri Light"/>
                <a:cs typeface="Calibri Light"/>
                <a:sym typeface="Calibri Light"/>
              </a:rPr>
              <a:t>ayment by direction cases -</a:t>
            </a:r>
          </a:p>
          <a:p>
            <a:pPr marL="200526" indent="-200526">
              <a:buClrTx/>
              <a:buFontTx/>
              <a:buChar char="•"/>
              <a:defRPr i="1">
                <a:latin typeface="Calibri Light"/>
                <a:ea typeface="Calibri Light"/>
                <a:cs typeface="Calibri Light"/>
                <a:sym typeface="Calibri Light"/>
              </a:defRPr>
            </a:pPr>
            <a:r>
              <a:rPr dirty="0">
                <a:latin typeface="Helvetica headings"/>
              </a:rPr>
              <a:t>Re Emanuel (No 14) Pty Ltd (in </a:t>
            </a:r>
            <a:r>
              <a:rPr dirty="0" err="1">
                <a:latin typeface="Helvetica headings"/>
              </a:rPr>
              <a:t>liq</a:t>
            </a:r>
            <a:r>
              <a:rPr dirty="0">
                <a:latin typeface="Helvetica headings"/>
              </a:rPr>
              <a:t>), </a:t>
            </a:r>
            <a:r>
              <a:rPr dirty="0" err="1">
                <a:latin typeface="Helvetica headings"/>
              </a:rPr>
              <a:t>Macks</a:t>
            </a:r>
            <a:r>
              <a:rPr dirty="0">
                <a:latin typeface="Helvetica headings"/>
              </a:rPr>
              <a:t> v Blacklaw &amp; </a:t>
            </a:r>
            <a:r>
              <a:rPr dirty="0" err="1">
                <a:latin typeface="Helvetica headings"/>
              </a:rPr>
              <a:t>Shadforth</a:t>
            </a:r>
            <a:r>
              <a:rPr dirty="0">
                <a:latin typeface="Helvetica headings"/>
              </a:rPr>
              <a:t> Pty Ltd </a:t>
            </a:r>
            <a:r>
              <a:rPr i="0" dirty="0">
                <a:latin typeface="Helvetica headings"/>
              </a:rPr>
              <a:t>(1997) 147 ALR 281</a:t>
            </a:r>
            <a:r>
              <a:rPr dirty="0">
                <a:latin typeface="Helvetica headings"/>
              </a:rPr>
              <a:t>(“</a:t>
            </a:r>
            <a:r>
              <a:rPr lang="en-AU" dirty="0">
                <a:latin typeface="Helvetica headings"/>
              </a:rPr>
              <a:t>Re </a:t>
            </a:r>
            <a:r>
              <a:rPr b="1" dirty="0">
                <a:latin typeface="Helvetica headings"/>
              </a:rPr>
              <a:t>Emanuel</a:t>
            </a:r>
            <a:r>
              <a:rPr dirty="0">
                <a:latin typeface="Helvetica headings"/>
              </a:rPr>
              <a:t>”);</a:t>
            </a:r>
          </a:p>
          <a:p>
            <a:pPr marL="200526" indent="-200526">
              <a:buClrTx/>
              <a:buFontTx/>
              <a:buChar char="•"/>
              <a:defRPr>
                <a:latin typeface="Calibri Light"/>
                <a:ea typeface="Calibri Light"/>
                <a:cs typeface="Calibri Light"/>
                <a:sym typeface="Calibri Light"/>
              </a:defRPr>
            </a:pPr>
            <a:r>
              <a:rPr i="1" dirty="0">
                <a:latin typeface="Helvetica headings"/>
              </a:rPr>
              <a:t>Federal Commissioner of Taxation v Kassem and Others </a:t>
            </a:r>
            <a:r>
              <a:rPr dirty="0">
                <a:latin typeface="Helvetica headings"/>
              </a:rPr>
              <a:t>(2012)</a:t>
            </a:r>
            <a:r>
              <a:rPr i="1" dirty="0">
                <a:latin typeface="Helvetica headings"/>
              </a:rPr>
              <a:t> </a:t>
            </a:r>
            <a:r>
              <a:rPr dirty="0">
                <a:latin typeface="Helvetica headings"/>
              </a:rPr>
              <a:t>205 FCR 156</a:t>
            </a:r>
            <a:r>
              <a:rPr i="1" dirty="0">
                <a:latin typeface="Helvetica headings"/>
              </a:rPr>
              <a:t> (“</a:t>
            </a:r>
            <a:r>
              <a:rPr b="1" i="1" dirty="0">
                <a:latin typeface="Helvetica headings"/>
              </a:rPr>
              <a:t>Kassem</a:t>
            </a:r>
            <a:r>
              <a:rPr i="1" dirty="0">
                <a:latin typeface="Helvetica headings"/>
              </a:rPr>
              <a:t>”)</a:t>
            </a:r>
            <a:r>
              <a:rPr dirty="0">
                <a:latin typeface="Helvetica headings"/>
              </a:rPr>
              <a:t>.</a:t>
            </a:r>
          </a:p>
          <a:p>
            <a:pPr marL="0" indent="0">
              <a:buClrTx/>
              <a:buSzTx/>
              <a:buFontTx/>
              <a:buNone/>
              <a:defRPr>
                <a:latin typeface="Calibri Light"/>
                <a:ea typeface="Calibri Light"/>
                <a:cs typeface="Calibri Light"/>
                <a:sym typeface="Calibri Light"/>
              </a:defRPr>
            </a:pPr>
            <a:r>
              <a:rPr dirty="0">
                <a:latin typeface="Helvetica headings"/>
              </a:rPr>
              <a:t>Payment not received from the debtor -</a:t>
            </a:r>
          </a:p>
          <a:p>
            <a:pPr marL="207818" indent="-207818">
              <a:buClrTx/>
              <a:buFontTx/>
              <a:buChar char="•"/>
              <a:defRPr>
                <a:latin typeface="+mj-lt"/>
                <a:ea typeface="+mj-ea"/>
                <a:cs typeface="+mj-cs"/>
                <a:sym typeface="Helvetica"/>
              </a:defRPr>
            </a:pPr>
            <a:r>
              <a:rPr i="1" dirty="0">
                <a:latin typeface="Helvetica headings"/>
                <a:cs typeface="Calibri Light" panose="020F0302020204030204" pitchFamily="34" charset="0"/>
              </a:rPr>
              <a:t>Hosking v Extend N Build Pty Ltd </a:t>
            </a:r>
            <a:r>
              <a:rPr dirty="0">
                <a:latin typeface="Helvetica headings"/>
                <a:cs typeface="Calibri Light" panose="020F0302020204030204" pitchFamily="34" charset="0"/>
              </a:rPr>
              <a:t>(2018) 357 ALR 795 </a:t>
            </a:r>
            <a:r>
              <a:rPr i="1" dirty="0">
                <a:latin typeface="Helvetica headings"/>
                <a:cs typeface="Calibri Light" panose="020F0302020204030204" pitchFamily="34" charset="0"/>
              </a:rPr>
              <a:t>(“</a:t>
            </a:r>
            <a:r>
              <a:rPr b="1" i="1" dirty="0">
                <a:latin typeface="Helvetica headings"/>
                <a:cs typeface="Calibri Light" panose="020F0302020204030204" pitchFamily="34" charset="0"/>
              </a:rPr>
              <a:t>Hosking</a:t>
            </a:r>
            <a:r>
              <a:rPr i="1" dirty="0">
                <a:latin typeface="Helvetica headings"/>
                <a:cs typeface="Calibri Light" panose="020F0302020204030204" pitchFamily="34" charset="0"/>
              </a:rPr>
              <a:t>”)</a:t>
            </a:r>
            <a:r>
              <a:rPr dirty="0">
                <a:latin typeface="Helvetica headings"/>
                <a:cs typeface="Calibri Light" panose="020F0302020204030204" pitchFamily="34" charset="0"/>
              </a:rPr>
              <a: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prstGeom prst="rect">
            <a:avLst/>
          </a:prstGeom>
        </p:spPr>
        <p:txBody>
          <a:bodyPr/>
          <a:lstStyle/>
          <a:p>
            <a:pPr defTabSz="896111">
              <a:lnSpc>
                <a:spcPct val="90000"/>
              </a:lnSpc>
              <a:spcBef>
                <a:spcPts val="1100"/>
              </a:spcBef>
              <a:defRPr sz="4704" spc="0"/>
            </a:pPr>
            <a:r>
              <a:rPr b="1" i="1" dirty="0"/>
              <a:t>Cant v Mad Brothers</a:t>
            </a:r>
            <a:r>
              <a:rPr b="1" dirty="0"/>
              <a:t> </a:t>
            </a:r>
            <a:r>
              <a:rPr dirty="0"/>
              <a:t>decisions</a:t>
            </a:r>
          </a:p>
        </p:txBody>
      </p:sp>
      <p:sp>
        <p:nvSpPr>
          <p:cNvPr id="140" name="Shape 140"/>
          <p:cNvSpPr>
            <a:spLocks noGrp="1"/>
          </p:cNvSpPr>
          <p:nvPr>
            <p:ph type="body" idx="1"/>
          </p:nvPr>
        </p:nvSpPr>
        <p:spPr>
          <a:prstGeom prst="rect">
            <a:avLst/>
          </a:prstGeom>
        </p:spPr>
        <p:txBody>
          <a:bodyPr/>
          <a:lstStyle/>
          <a:p>
            <a:pPr marL="384463" lvl="1" indent="-270163">
              <a:buClrTx/>
              <a:buFontTx/>
              <a:buChar char="•"/>
              <a:defRPr i="1">
                <a:latin typeface="+mj-lt"/>
                <a:ea typeface="+mj-ea"/>
                <a:cs typeface="+mj-cs"/>
                <a:sym typeface="Helvetica"/>
              </a:defRPr>
            </a:pPr>
            <a:r>
              <a:rPr dirty="0"/>
              <a:t>Re Eliana Construction and Developing Group Pty Ltd (No. 1) </a:t>
            </a:r>
            <a:r>
              <a:rPr i="0" dirty="0"/>
              <a:t>[2018] VSC 833 1 November 2018, </a:t>
            </a:r>
            <a:r>
              <a:rPr i="0" dirty="0" err="1"/>
              <a:t>Efthim</a:t>
            </a:r>
            <a:r>
              <a:rPr i="0" dirty="0"/>
              <a:t> As</a:t>
            </a:r>
            <a:r>
              <a:rPr lang="en-AU" i="0" dirty="0"/>
              <a:t>.</a:t>
            </a:r>
            <a:r>
              <a:rPr i="0" dirty="0"/>
              <a:t>J</a:t>
            </a:r>
            <a:r>
              <a:rPr dirty="0"/>
              <a:t> (“</a:t>
            </a:r>
            <a:r>
              <a:rPr b="1" dirty="0"/>
              <a:t>Eliana No. 1</a:t>
            </a:r>
            <a:r>
              <a:rPr dirty="0"/>
              <a:t>”);</a:t>
            </a:r>
          </a:p>
          <a:p>
            <a:pPr marL="384463" lvl="1" indent="-270163">
              <a:buClrTx/>
              <a:buFontTx/>
              <a:buChar char="•"/>
              <a:defRPr i="1">
                <a:latin typeface="+mj-lt"/>
                <a:ea typeface="+mj-ea"/>
                <a:cs typeface="+mj-cs"/>
                <a:sym typeface="Helvetica"/>
              </a:defRPr>
            </a:pPr>
            <a:r>
              <a:rPr dirty="0"/>
              <a:t>Re Eliana Construction and Developing Group Pty Ltd (No. 2) </a:t>
            </a:r>
            <a:r>
              <a:rPr i="0" dirty="0"/>
              <a:t>[2019] VSC 546, 19 August 2019, Robson J</a:t>
            </a:r>
            <a:r>
              <a:rPr dirty="0"/>
              <a:t> (“</a:t>
            </a:r>
            <a:r>
              <a:rPr b="1" dirty="0"/>
              <a:t>Eliana No. 2</a:t>
            </a:r>
            <a:r>
              <a:rPr dirty="0"/>
              <a:t>”);</a:t>
            </a:r>
          </a:p>
          <a:p>
            <a:pPr marL="384463" lvl="1" indent="-270163">
              <a:buClrTx/>
              <a:buFontTx/>
              <a:buChar char="•"/>
              <a:defRPr>
                <a:latin typeface="+mj-lt"/>
                <a:ea typeface="+mj-ea"/>
                <a:cs typeface="+mj-cs"/>
                <a:sym typeface="Helvetica"/>
              </a:defRPr>
            </a:pPr>
            <a:r>
              <a:rPr i="1" dirty="0"/>
              <a:t>Cant v Mad Brothers Earthmoving Pty Ltd </a:t>
            </a:r>
            <a:r>
              <a:rPr dirty="0"/>
              <a:t>[2020] VSCA 198, 13 May 2020, Beach, McLeish and Hargrave JJA </a:t>
            </a:r>
            <a:r>
              <a:rPr i="1" dirty="0"/>
              <a:t>(“</a:t>
            </a:r>
            <a:r>
              <a:rPr b="1" i="1" dirty="0"/>
              <a:t>Cant v Mad Brothers</a:t>
            </a:r>
            <a:r>
              <a:rPr i="1" dirty="0"/>
              <a:t>”)</a:t>
            </a:r>
            <a:r>
              <a:rPr dirty="0"/>
              <a:t>.</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lstStyle>
            <a:lvl1pPr>
              <a:defRPr>
                <a:latin typeface="+mj-lt"/>
                <a:ea typeface="+mj-ea"/>
                <a:cs typeface="+mj-cs"/>
                <a:sym typeface="Helvetica"/>
              </a:defRPr>
            </a:lvl1pPr>
          </a:lstStyle>
          <a:p>
            <a:r>
              <a:rPr dirty="0">
                <a:latin typeface="Calibri Light" panose="020F0302020204030204" pitchFamily="34" charset="0"/>
                <a:cs typeface="Calibri Light" panose="020F0302020204030204" pitchFamily="34" charset="0"/>
              </a:rPr>
              <a:t>Payments by direction</a:t>
            </a:r>
          </a:p>
        </p:txBody>
      </p:sp>
      <p:sp>
        <p:nvSpPr>
          <p:cNvPr id="143" name="Shape 143"/>
          <p:cNvSpPr>
            <a:spLocks noGrp="1"/>
          </p:cNvSpPr>
          <p:nvPr>
            <p:ph type="body" idx="1"/>
          </p:nvPr>
        </p:nvSpPr>
        <p:spPr>
          <a:prstGeom prst="rect">
            <a:avLst/>
          </a:prstGeom>
        </p:spPr>
        <p:txBody>
          <a:bodyPr>
            <a:normAutofit fontScale="92500"/>
          </a:bodyPr>
          <a:lstStyle/>
          <a:p>
            <a:pPr marL="85953" indent="-85953" defTabSz="859536">
              <a:spcBef>
                <a:spcPts val="1100"/>
              </a:spcBef>
              <a:defRPr sz="1879">
                <a:latin typeface="+mj-lt"/>
                <a:ea typeface="+mj-ea"/>
                <a:cs typeface="+mj-cs"/>
                <a:sym typeface="Helvetica"/>
              </a:defRPr>
            </a:pPr>
            <a:r>
              <a:rPr dirty="0"/>
              <a:t>In </a:t>
            </a:r>
            <a:r>
              <a:rPr lang="en-AU" b="1" i="1" dirty="0"/>
              <a:t>Re</a:t>
            </a:r>
            <a:r>
              <a:rPr lang="en-AU" dirty="0"/>
              <a:t> </a:t>
            </a:r>
            <a:r>
              <a:rPr b="1" i="1" dirty="0"/>
              <a:t>Emanuel</a:t>
            </a:r>
            <a:r>
              <a:rPr b="1" dirty="0"/>
              <a:t> </a:t>
            </a:r>
            <a:r>
              <a:rPr dirty="0"/>
              <a:t>the company obtained finance to build a road and engaged Blacklaw to build the road:</a:t>
            </a:r>
          </a:p>
          <a:p>
            <a:pPr marL="188494" indent="-188494" defTabSz="859536">
              <a:spcBef>
                <a:spcPts val="1100"/>
              </a:spcBef>
              <a:buClrTx/>
              <a:buFontTx/>
              <a:buChar char="•"/>
              <a:defRPr sz="1879">
                <a:latin typeface="+mj-lt"/>
                <a:ea typeface="+mj-ea"/>
                <a:cs typeface="+mj-cs"/>
                <a:sym typeface="Helvetica"/>
              </a:defRPr>
            </a:pPr>
            <a:r>
              <a:rPr dirty="0"/>
              <a:t>Blacklaw issued progress claims and then a statutory demand;</a:t>
            </a:r>
          </a:p>
          <a:p>
            <a:pPr marL="188494" indent="-188494" defTabSz="859536">
              <a:spcBef>
                <a:spcPts val="1100"/>
              </a:spcBef>
              <a:buClrTx/>
              <a:buFontTx/>
              <a:buChar char="•"/>
              <a:defRPr sz="1879">
                <a:latin typeface="+mj-lt"/>
                <a:ea typeface="+mj-ea"/>
                <a:cs typeface="+mj-cs"/>
                <a:sym typeface="Helvetica"/>
              </a:defRPr>
            </a:pPr>
            <a:r>
              <a:rPr lang="en-AU" dirty="0"/>
              <a:t>T</a:t>
            </a:r>
            <a:r>
              <a:rPr dirty="0"/>
              <a:t>he company was also in default with its financier</a:t>
            </a:r>
            <a:r>
              <a:rPr lang="en-AU" dirty="0"/>
              <a:t> and </a:t>
            </a:r>
            <a:r>
              <a:rPr dirty="0"/>
              <a:t>litigation ensued but was settled upon the </a:t>
            </a:r>
            <a:r>
              <a:rPr lang="en-AU" dirty="0"/>
              <a:t>parties entering a </a:t>
            </a:r>
            <a:r>
              <a:rPr dirty="0"/>
              <a:t>deed</a:t>
            </a:r>
            <a:r>
              <a:rPr lang="en-AU" dirty="0"/>
              <a:t> of settlement</a:t>
            </a:r>
            <a:r>
              <a:rPr dirty="0"/>
              <a:t>;</a:t>
            </a:r>
          </a:p>
          <a:p>
            <a:pPr marL="188494" indent="-188494" defTabSz="859536">
              <a:spcBef>
                <a:spcPts val="1100"/>
              </a:spcBef>
              <a:buClrTx/>
              <a:buFontTx/>
              <a:buChar char="•"/>
              <a:defRPr sz="1879">
                <a:latin typeface="+mj-lt"/>
                <a:ea typeface="+mj-ea"/>
                <a:cs typeface="+mj-cs"/>
                <a:sym typeface="Helvetica"/>
              </a:defRPr>
            </a:pPr>
            <a:r>
              <a:rPr lang="en-AU" dirty="0"/>
              <a:t>U</a:t>
            </a:r>
            <a:r>
              <a:rPr dirty="0" err="1"/>
              <a:t>nder</a:t>
            </a:r>
            <a:r>
              <a:rPr dirty="0"/>
              <a:t> the deed</a:t>
            </a:r>
            <a:r>
              <a:rPr lang="en-AU" dirty="0"/>
              <a:t> of </a:t>
            </a:r>
            <a:r>
              <a:rPr lang="en-AU" dirty="0" err="1"/>
              <a:t>settlemenr</a:t>
            </a:r>
            <a:r>
              <a:rPr dirty="0"/>
              <a:t> the company agreed to transfer various properties to the financier</a:t>
            </a:r>
            <a:r>
              <a:rPr lang="en-AU" dirty="0"/>
              <a:t> and </a:t>
            </a:r>
            <a:r>
              <a:rPr dirty="0"/>
              <a:t>the financier agreed to transfer various amounts to the company; and</a:t>
            </a:r>
          </a:p>
          <a:p>
            <a:pPr marL="188494" indent="-188494" defTabSz="859536">
              <a:spcBef>
                <a:spcPts val="1100"/>
              </a:spcBef>
              <a:buClrTx/>
              <a:buFontTx/>
              <a:buChar char="•"/>
              <a:defRPr sz="1879">
                <a:latin typeface="+mj-lt"/>
                <a:ea typeface="+mj-ea"/>
                <a:cs typeface="+mj-cs"/>
                <a:sym typeface="Helvetica"/>
              </a:defRPr>
            </a:pPr>
            <a:r>
              <a:rPr lang="en-AU" dirty="0"/>
              <a:t>t</a:t>
            </a:r>
            <a:r>
              <a:rPr dirty="0"/>
              <a:t>he financier also agreed “to pay, at the direction of the Emanuel Group, to Blacklaw … the sum of $322,313.54 for work performed for the Emanuel Group …” ;</a:t>
            </a:r>
          </a:p>
          <a:p>
            <a:pPr marL="188494" indent="-188494" defTabSz="859536">
              <a:spcBef>
                <a:spcPts val="1100"/>
              </a:spcBef>
              <a:buClrTx/>
              <a:buFontTx/>
              <a:buChar char="•"/>
              <a:defRPr sz="1879">
                <a:latin typeface="+mj-lt"/>
                <a:ea typeface="+mj-ea"/>
                <a:cs typeface="+mj-cs"/>
                <a:sym typeface="Helvetica"/>
              </a:defRPr>
            </a:pPr>
            <a:r>
              <a:rPr dirty="0"/>
              <a:t>The company </a:t>
            </a:r>
            <a:r>
              <a:rPr lang="en-AU" dirty="0"/>
              <a:t>subsequently </a:t>
            </a:r>
            <a:r>
              <a:rPr dirty="0"/>
              <a:t>went into liquidation and the liquidators succeeded in recovering the funds from Blacklaw as an unfair preference.</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prstGeom prst="rect">
            <a:avLst/>
          </a:prstGeom>
        </p:spPr>
        <p:txBody>
          <a:bodyPr/>
          <a:lstStyle/>
          <a:p>
            <a:r>
              <a:rPr b="1" i="1" dirty="0"/>
              <a:t>Re</a:t>
            </a:r>
            <a:r>
              <a:rPr b="1" dirty="0"/>
              <a:t> </a:t>
            </a:r>
            <a:r>
              <a:rPr b="1" i="1" dirty="0"/>
              <a:t>Emanuel</a:t>
            </a:r>
          </a:p>
        </p:txBody>
      </p:sp>
      <p:sp>
        <p:nvSpPr>
          <p:cNvPr id="146" name="Shape 146"/>
          <p:cNvSpPr>
            <a:spLocks noGrp="1"/>
          </p:cNvSpPr>
          <p:nvPr>
            <p:ph type="body" idx="1"/>
          </p:nvPr>
        </p:nvSpPr>
        <p:spPr>
          <a:xfrm>
            <a:off x="800099" y="1833034"/>
            <a:ext cx="7543802" cy="4023360"/>
          </a:xfrm>
          <a:prstGeom prst="rect">
            <a:avLst/>
          </a:prstGeom>
        </p:spPr>
        <p:txBody>
          <a:bodyPr>
            <a:normAutofit lnSpcReduction="10000"/>
          </a:bodyPr>
          <a:lstStyle/>
          <a:p>
            <a:pPr marL="0" indent="0" defTabSz="850391">
              <a:spcBef>
                <a:spcPts val="1100"/>
              </a:spcBef>
              <a:buClrTx/>
              <a:buSzTx/>
              <a:buFontTx/>
              <a:buNone/>
              <a:defRPr sz="1860">
                <a:latin typeface="+mj-lt"/>
                <a:ea typeface="+mj-ea"/>
                <a:cs typeface="+mj-cs"/>
                <a:sym typeface="Helvetica"/>
              </a:defRPr>
            </a:pPr>
            <a:r>
              <a:rPr dirty="0"/>
              <a:t>The Full Court of the Federal Court held that :</a:t>
            </a:r>
          </a:p>
          <a:p>
            <a:pPr marL="186489" indent="-186489" defTabSz="850391">
              <a:spcBef>
                <a:spcPts val="1100"/>
              </a:spcBef>
              <a:buClrTx/>
              <a:buFontTx/>
              <a:buChar char="•"/>
              <a:defRPr sz="1860">
                <a:latin typeface="+mj-lt"/>
                <a:ea typeface="+mj-ea"/>
                <a:cs typeface="+mj-cs"/>
                <a:sym typeface="Helvetica"/>
              </a:defRPr>
            </a:pPr>
            <a:r>
              <a:rPr dirty="0"/>
              <a:t>notwithstanding that the financier </a:t>
            </a:r>
            <a:r>
              <a:rPr lang="en-AU" dirty="0"/>
              <a:t>had </a:t>
            </a:r>
            <a:r>
              <a:rPr dirty="0"/>
              <a:t>paid the monies directly to Blacklaw, the transaction resulted in the creditor “receiving from the company” more than it would have if Blacklaw had to prove in the winding up;</a:t>
            </a:r>
          </a:p>
          <a:p>
            <a:pPr marL="186489" indent="-186489" defTabSz="850391">
              <a:spcBef>
                <a:spcPts val="1100"/>
              </a:spcBef>
              <a:buClrTx/>
              <a:buFontTx/>
              <a:buChar char="•"/>
              <a:defRPr sz="1860">
                <a:latin typeface="+mj-lt"/>
                <a:ea typeface="+mj-ea"/>
                <a:cs typeface="+mj-cs"/>
                <a:sym typeface="Helvetica"/>
              </a:defRPr>
            </a:pPr>
            <a:r>
              <a:rPr dirty="0"/>
              <a:t>Emanuel provided to Blacklaw and Blacklaw received from Emanuel the actual benefit of a valuable chose in action owned by Emanuel secured to Emanuel by the deed;</a:t>
            </a:r>
          </a:p>
          <a:p>
            <a:pPr marL="186489" indent="-186489" defTabSz="850391">
              <a:spcBef>
                <a:spcPts val="1100"/>
              </a:spcBef>
              <a:buClrTx/>
              <a:buFontTx/>
              <a:buChar char="•"/>
              <a:defRPr sz="1860">
                <a:latin typeface="+mj-lt"/>
                <a:ea typeface="+mj-ea"/>
                <a:cs typeface="+mj-cs"/>
                <a:sym typeface="Helvetica"/>
              </a:defRPr>
            </a:pPr>
            <a:r>
              <a:rPr lang="en-AU" dirty="0"/>
              <a:t>U</a:t>
            </a:r>
            <a:r>
              <a:rPr dirty="0" err="1"/>
              <a:t>nder</a:t>
            </a:r>
            <a:r>
              <a:rPr dirty="0"/>
              <a:t> the deed, the company had a chose in action against the financier, and should the financier fail to pay the monies to Blacklaw as directed by the company, the company had the right to sue the financier to enforce the chose in action:</a:t>
            </a:r>
          </a:p>
          <a:p>
            <a:pPr marL="186489" indent="-186489" defTabSz="850391">
              <a:spcBef>
                <a:spcPts val="1100"/>
              </a:spcBef>
              <a:buClrTx/>
              <a:buFontTx/>
              <a:buChar char="•"/>
              <a:defRPr sz="1860">
                <a:latin typeface="+mj-lt"/>
                <a:ea typeface="+mj-ea"/>
                <a:cs typeface="+mj-cs"/>
                <a:sym typeface="Helvetica"/>
              </a:defRPr>
            </a:pPr>
            <a:r>
              <a:rPr lang="en-AU" dirty="0"/>
              <a:t>T</a:t>
            </a:r>
            <a:r>
              <a:rPr dirty="0"/>
              <a:t>he actual benefit took the form of a monetary payment which partially discharged the company’s debt.</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prstGeom prst="rect">
            <a:avLst/>
          </a:prstGeom>
        </p:spPr>
        <p:txBody>
          <a:bodyPr/>
          <a:lstStyle/>
          <a:p>
            <a:r>
              <a:rPr i="1" dirty="0"/>
              <a:t>Re </a:t>
            </a:r>
            <a:r>
              <a:rPr b="1" i="1" dirty="0"/>
              <a:t>Emanuel</a:t>
            </a:r>
            <a:r>
              <a:rPr dirty="0"/>
              <a:t> (cont.)</a:t>
            </a:r>
          </a:p>
        </p:txBody>
      </p:sp>
      <p:sp>
        <p:nvSpPr>
          <p:cNvPr id="149" name="Shape 149"/>
          <p:cNvSpPr>
            <a:spLocks noGrp="1"/>
          </p:cNvSpPr>
          <p:nvPr>
            <p:ph type="body" idx="1"/>
          </p:nvPr>
        </p:nvSpPr>
        <p:spPr>
          <a:xfrm>
            <a:off x="800099" y="1833034"/>
            <a:ext cx="7543802" cy="4023360"/>
          </a:xfrm>
          <a:prstGeom prst="rect">
            <a:avLst/>
          </a:prstGeom>
        </p:spPr>
        <p:txBody>
          <a:bodyPr/>
          <a:lstStyle/>
          <a:p>
            <a:pPr marL="88696" indent="-88696" defTabSz="886968">
              <a:spcBef>
                <a:spcPts val="1100"/>
              </a:spcBef>
              <a:defRPr sz="1940">
                <a:latin typeface="+mj-lt"/>
                <a:ea typeface="+mj-ea"/>
                <a:cs typeface="+mj-cs"/>
                <a:sym typeface="Helvetica"/>
              </a:defRPr>
            </a:pPr>
            <a:r>
              <a:rPr dirty="0"/>
              <a:t>Bathurst CJ later observed in </a:t>
            </a:r>
            <a:r>
              <a:rPr b="1" i="1" dirty="0"/>
              <a:t>Hosking</a:t>
            </a:r>
            <a:r>
              <a:rPr dirty="0"/>
              <a:t>, that </a:t>
            </a:r>
            <a:r>
              <a:rPr b="1" i="1" dirty="0"/>
              <a:t>Emanuel</a:t>
            </a:r>
            <a:r>
              <a:rPr b="1" dirty="0"/>
              <a:t> </a:t>
            </a:r>
            <a:r>
              <a:rPr dirty="0"/>
              <a:t>is essentially authority for “two unsurprising propositions” -</a:t>
            </a:r>
          </a:p>
          <a:p>
            <a:pPr marL="194510" indent="-194510" defTabSz="886968">
              <a:spcBef>
                <a:spcPts val="1100"/>
              </a:spcBef>
              <a:buClrTx/>
              <a:buFontTx/>
              <a:buChar char="•"/>
              <a:defRPr sz="1940">
                <a:latin typeface="+mj-lt"/>
                <a:ea typeface="+mj-ea"/>
                <a:cs typeface="+mj-cs"/>
                <a:sym typeface="Helvetica"/>
              </a:defRPr>
            </a:pPr>
            <a:r>
              <a:rPr dirty="0"/>
              <a:t>First, an agreement for consideration between a debtor company and a third party by which the third party is required to pay funds to a creditor of the debtor company and does so pursuant to </a:t>
            </a:r>
            <a:r>
              <a:rPr lang="en-AU" dirty="0"/>
              <a:t>a </a:t>
            </a:r>
            <a:r>
              <a:rPr dirty="0"/>
              <a:t>direction by the debtor company can constitute a “transaction” within the meaning of that expression under s 9 of the Corporations Act </a:t>
            </a:r>
          </a:p>
          <a:p>
            <a:pPr marL="194510" indent="-194510" defTabSz="886968">
              <a:spcBef>
                <a:spcPts val="1100"/>
              </a:spcBef>
              <a:buClrTx/>
              <a:buFontTx/>
              <a:buChar char="•"/>
              <a:defRPr sz="1940">
                <a:latin typeface="+mj-lt"/>
                <a:ea typeface="+mj-ea"/>
                <a:cs typeface="+mj-cs"/>
                <a:sym typeface="Helvetica"/>
              </a:defRPr>
            </a:pPr>
            <a:r>
              <a:rPr dirty="0"/>
              <a:t>Second</a:t>
            </a:r>
            <a:r>
              <a:rPr lang="en-AU" dirty="0" err="1"/>
              <a:t>ly</a:t>
            </a:r>
            <a:r>
              <a:rPr dirty="0"/>
              <a:t>, a payment to the creditor pursuant to a direction of the debtor company with which a third party is contractually bound to comply is a payment ‘from’ the debtor company for the purpose of  s 588FA(1)(b) of the Act.</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prstGeom prst="rect">
            <a:avLst/>
          </a:prstGeom>
        </p:spPr>
        <p:txBody>
          <a:bodyPr/>
          <a:lstStyle/>
          <a:p>
            <a:r>
              <a:rPr b="1" i="1" dirty="0"/>
              <a:t>Kassem</a:t>
            </a:r>
            <a:r>
              <a:rPr dirty="0"/>
              <a:t>: another payment by direction case</a:t>
            </a:r>
          </a:p>
        </p:txBody>
      </p:sp>
      <p:sp>
        <p:nvSpPr>
          <p:cNvPr id="152" name="Shape 152"/>
          <p:cNvSpPr>
            <a:spLocks noGrp="1"/>
          </p:cNvSpPr>
          <p:nvPr>
            <p:ph type="body" idx="1"/>
          </p:nvPr>
        </p:nvSpPr>
        <p:spPr>
          <a:xfrm>
            <a:off x="800099" y="1845734"/>
            <a:ext cx="7543802" cy="4023360"/>
          </a:xfrm>
          <a:prstGeom prst="rect">
            <a:avLst/>
          </a:prstGeom>
        </p:spPr>
        <p:txBody>
          <a:bodyPr/>
          <a:lstStyle/>
          <a:p>
            <a:pPr marL="74980" indent="-74980" defTabSz="749808">
              <a:spcBef>
                <a:spcPts val="900"/>
              </a:spcBef>
              <a:defRPr sz="1476">
                <a:latin typeface="+mj-lt"/>
                <a:ea typeface="+mj-ea"/>
                <a:cs typeface="+mj-cs"/>
                <a:sym typeface="Helvetica"/>
              </a:defRPr>
            </a:pPr>
            <a:r>
              <a:rPr dirty="0"/>
              <a:t>In </a:t>
            </a:r>
            <a:r>
              <a:rPr b="1" i="1" dirty="0"/>
              <a:t>Kassem</a:t>
            </a:r>
            <a:r>
              <a:rPr dirty="0"/>
              <a:t> the liquidators of Mortlake brought proceedings against the ATO to recover payments made by a related company, </a:t>
            </a:r>
            <a:r>
              <a:rPr dirty="0" err="1"/>
              <a:t>Antquip</a:t>
            </a:r>
            <a:r>
              <a:rPr dirty="0"/>
              <a:t>. </a:t>
            </a:r>
          </a:p>
          <a:p>
            <a:pPr marL="164431" indent="-164431" defTabSz="749808">
              <a:spcBef>
                <a:spcPts val="900"/>
              </a:spcBef>
              <a:buClrTx/>
              <a:buFontTx/>
              <a:buChar char="•"/>
              <a:defRPr sz="1476">
                <a:latin typeface="+mj-lt"/>
                <a:ea typeface="+mj-ea"/>
                <a:cs typeface="+mj-cs"/>
                <a:sym typeface="Helvetica"/>
              </a:defRPr>
            </a:pPr>
            <a:r>
              <a:rPr dirty="0"/>
              <a:t>The common director and shareholder of Mortlake and </a:t>
            </a:r>
            <a:r>
              <a:rPr dirty="0" err="1"/>
              <a:t>Antquip</a:t>
            </a:r>
            <a:r>
              <a:rPr dirty="0"/>
              <a:t> transferred $40,000 from </a:t>
            </a:r>
            <a:r>
              <a:rPr dirty="0" err="1"/>
              <a:t>Antquip’s</a:t>
            </a:r>
            <a:r>
              <a:rPr dirty="0"/>
              <a:t> bank account to the integrated client account established by the ATO for Mortlake.</a:t>
            </a:r>
          </a:p>
          <a:p>
            <a:pPr marL="164431" indent="-164431" defTabSz="749808">
              <a:spcBef>
                <a:spcPts val="900"/>
              </a:spcBef>
              <a:buClrTx/>
              <a:buFontTx/>
              <a:buChar char="•"/>
              <a:defRPr sz="1476">
                <a:latin typeface="+mj-lt"/>
                <a:ea typeface="+mj-ea"/>
                <a:cs typeface="+mj-cs"/>
                <a:sym typeface="Helvetica"/>
              </a:defRPr>
            </a:pPr>
            <a:r>
              <a:rPr dirty="0"/>
              <a:t>The court held the payments were loans made by </a:t>
            </a:r>
            <a:r>
              <a:rPr dirty="0" err="1"/>
              <a:t>Antquip</a:t>
            </a:r>
            <a:r>
              <a:rPr dirty="0"/>
              <a:t> to Mortlake, being funds advanced by </a:t>
            </a:r>
            <a:r>
              <a:rPr dirty="0" err="1"/>
              <a:t>Antquip</a:t>
            </a:r>
            <a:r>
              <a:rPr dirty="0"/>
              <a:t> to Mortlake that were paid to the ATO at Mortlake’s direction. </a:t>
            </a:r>
          </a:p>
          <a:p>
            <a:pPr marL="164431" indent="-164431" defTabSz="749808">
              <a:spcBef>
                <a:spcPts val="900"/>
              </a:spcBef>
              <a:buClrTx/>
              <a:buFontTx/>
              <a:buChar char="•"/>
              <a:defRPr sz="1476">
                <a:latin typeface="+mj-lt"/>
                <a:ea typeface="+mj-ea"/>
                <a:cs typeface="+mj-cs"/>
                <a:sym typeface="Helvetica"/>
              </a:defRPr>
            </a:pPr>
            <a:r>
              <a:rPr dirty="0"/>
              <a:t>The Full Court of the Federal Court agreed with the trial judge that this was a clear example of a lender paying moneys advanced to a creditor of a borrower in accordance with the borrower’s directions;</a:t>
            </a:r>
          </a:p>
          <a:p>
            <a:pPr marL="164431" indent="-164431" defTabSz="749808">
              <a:spcBef>
                <a:spcPts val="900"/>
              </a:spcBef>
              <a:buClrTx/>
              <a:buFontTx/>
              <a:buChar char="•"/>
              <a:defRPr sz="1476">
                <a:latin typeface="+mj-lt"/>
                <a:ea typeface="+mj-ea"/>
                <a:cs typeface="+mj-cs"/>
                <a:sym typeface="Helvetica"/>
              </a:defRPr>
            </a:pPr>
            <a:r>
              <a:rPr dirty="0"/>
              <a:t>Even if the transaction was not a loan, the payment by </a:t>
            </a:r>
            <a:r>
              <a:rPr dirty="0" err="1"/>
              <a:t>Antquip</a:t>
            </a:r>
            <a:r>
              <a:rPr dirty="0"/>
              <a:t> to the ATO was a payment  that was made by or on behalf of Mortlake. The Full Court considered that the case was no different from that which would apply if Mortlake had borrowed the funds on overdraft from its bank and paid the creditor with those funds.</a:t>
            </a:r>
          </a:p>
          <a:p>
            <a:pPr marL="164431" indent="-164431" defTabSz="749808">
              <a:spcBef>
                <a:spcPts val="900"/>
              </a:spcBef>
              <a:buClrTx/>
              <a:buFontTx/>
              <a:buChar char="•"/>
              <a:defRPr sz="1476">
                <a:latin typeface="+mj-lt"/>
                <a:ea typeface="+mj-ea"/>
                <a:cs typeface="+mj-cs"/>
                <a:sym typeface="Helvetica"/>
              </a:defRPr>
            </a:pPr>
            <a:r>
              <a:rPr dirty="0"/>
              <a:t>The question left open in </a:t>
            </a:r>
            <a:r>
              <a:rPr b="1" i="1" dirty="0"/>
              <a:t>Kassem</a:t>
            </a:r>
            <a:r>
              <a:rPr dirty="0"/>
              <a:t> (as noted in </a:t>
            </a:r>
            <a:r>
              <a:rPr b="1" i="1" dirty="0"/>
              <a:t>Hosking</a:t>
            </a:r>
            <a:r>
              <a:rPr dirty="0"/>
              <a:t>) was whether it was necessary for there to be a diminution in the debtor company’s assets for a transaction to constitute an “unfair preference” under s 588FA(1)</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prstGeom prst="rect">
            <a:avLst/>
          </a:prstGeom>
        </p:spPr>
        <p:txBody>
          <a:bodyPr/>
          <a:lstStyle/>
          <a:p>
            <a:r>
              <a:rPr b="1" i="1" dirty="0"/>
              <a:t>Emanuel</a:t>
            </a:r>
            <a:r>
              <a:rPr dirty="0"/>
              <a:t> &amp; </a:t>
            </a:r>
            <a:r>
              <a:rPr b="1" i="1" dirty="0"/>
              <a:t>Kassem</a:t>
            </a:r>
            <a:r>
              <a:rPr dirty="0"/>
              <a:t> remain good law</a:t>
            </a:r>
          </a:p>
        </p:txBody>
      </p:sp>
      <p:sp>
        <p:nvSpPr>
          <p:cNvPr id="155" name="Shape 155"/>
          <p:cNvSpPr>
            <a:spLocks noGrp="1"/>
          </p:cNvSpPr>
          <p:nvPr>
            <p:ph type="body" idx="1"/>
          </p:nvPr>
        </p:nvSpPr>
        <p:spPr>
          <a:prstGeom prst="rect">
            <a:avLst/>
          </a:prstGeom>
        </p:spPr>
        <p:txBody>
          <a:bodyPr/>
          <a:lstStyle/>
          <a:p>
            <a:pPr>
              <a:defRPr>
                <a:latin typeface="+mj-lt"/>
                <a:ea typeface="+mj-ea"/>
                <a:cs typeface="+mj-cs"/>
                <a:sym typeface="Helvetica"/>
              </a:defRPr>
            </a:pPr>
            <a:r>
              <a:rPr dirty="0"/>
              <a:t>Both </a:t>
            </a:r>
            <a:r>
              <a:rPr b="1" i="1" dirty="0"/>
              <a:t>Emanuel</a:t>
            </a:r>
            <a:r>
              <a:rPr dirty="0"/>
              <a:t> and </a:t>
            </a:r>
            <a:r>
              <a:rPr b="1" i="1" dirty="0"/>
              <a:t>Kassem</a:t>
            </a:r>
            <a:r>
              <a:rPr dirty="0"/>
              <a:t> are straightforward examples where:</a:t>
            </a:r>
          </a:p>
          <a:p>
            <a:pPr marL="200526" indent="-200526">
              <a:buClrTx/>
              <a:buFontTx/>
              <a:buChar char="•"/>
              <a:defRPr>
                <a:latin typeface="+mj-lt"/>
                <a:ea typeface="+mj-ea"/>
                <a:cs typeface="+mj-cs"/>
                <a:sym typeface="Helvetica"/>
              </a:defRPr>
            </a:pPr>
            <a:r>
              <a:rPr dirty="0"/>
              <a:t>the monies paid by the third party payer to the creditor are plainly received from the company, because they are moneys to which the company is entitled, being monies owned by the company, or being paid out of an asset to which the company was entitled; and</a:t>
            </a:r>
          </a:p>
          <a:p>
            <a:pPr marL="200526" indent="-200526">
              <a:buClrTx/>
              <a:buFontTx/>
              <a:buChar char="•"/>
            </a:pPr>
            <a:r>
              <a:rPr dirty="0">
                <a:latin typeface="+mj-lt"/>
                <a:ea typeface="+mj-ea"/>
                <a:cs typeface="+mj-cs"/>
                <a:sym typeface="Helvetica"/>
              </a:rPr>
              <a:t>the benefit of the payment is received by the creditor from the company, </a:t>
            </a:r>
            <a:r>
              <a:rPr lang="en-AU" dirty="0">
                <a:latin typeface="+mj-lt"/>
                <a:ea typeface="+mj-ea"/>
                <a:cs typeface="+mj-cs"/>
                <a:sym typeface="Helvetica"/>
              </a:rPr>
              <a:t>at</a:t>
            </a:r>
            <a:r>
              <a:rPr dirty="0">
                <a:latin typeface="+mj-lt"/>
                <a:ea typeface="+mj-ea"/>
                <a:cs typeface="+mj-cs"/>
                <a:sym typeface="Helvetica"/>
              </a:rPr>
              <a:t> its direction. </a:t>
            </a:r>
            <a:r>
              <a:rPr dirty="0"/>
              <a:t> </a:t>
            </a:r>
          </a:p>
        </p:txBody>
      </p:sp>
    </p:spTree>
  </p:cSld>
  <p:clrMapOvr>
    <a:masterClrMapping/>
  </p:clrMapOvr>
  <p:transition spd="slow"/>
</p:sld>
</file>

<file path=ppt/theme/theme1.xml><?xml version="1.0" encoding="utf-8"?>
<a:theme xmlns:a="http://schemas.openxmlformats.org/drawingml/2006/main" name="Retrospect">
  <a:themeElements>
    <a:clrScheme name="Retrospect">
      <a:dk1>
        <a:srgbClr val="000000"/>
      </a:dk1>
      <a:lt1>
        <a:srgbClr val="FFFFFF"/>
      </a:lt1>
      <a:dk2>
        <a:srgbClr val="A7A7A7"/>
      </a:dk2>
      <a:lt2>
        <a:srgbClr val="535353"/>
      </a:lt2>
      <a:accent1>
        <a:srgbClr val="237771"/>
      </a:accent1>
      <a:accent2>
        <a:srgbClr val="14433F"/>
      </a:accent2>
      <a:accent3>
        <a:srgbClr val="9AD3D9"/>
      </a:accent3>
      <a:accent4>
        <a:srgbClr val="7A8C8E"/>
      </a:accent4>
      <a:accent5>
        <a:srgbClr val="84ACB6"/>
      </a:accent5>
      <a:accent6>
        <a:srgbClr val="2683C6"/>
      </a:accent6>
      <a:hlink>
        <a:srgbClr val="0000FF"/>
      </a:hlink>
      <a:folHlink>
        <a:srgbClr val="FF00FF"/>
      </a:folHlink>
    </a:clrScheme>
    <a:fontScheme name="Retrospect">
      <a:majorFont>
        <a:latin typeface="Helvetica"/>
        <a:ea typeface="Helvetica"/>
        <a:cs typeface="Helvetica"/>
      </a:majorFont>
      <a:minorFont>
        <a:latin typeface="Calibri"/>
        <a:ea typeface="Calibri"/>
        <a:cs typeface="Calibri"/>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Retrospect">
  <a:themeElements>
    <a:clrScheme name="Retrospect">
      <a:dk1>
        <a:srgbClr val="000000"/>
      </a:dk1>
      <a:lt1>
        <a:srgbClr val="FFFFFF"/>
      </a:lt1>
      <a:dk2>
        <a:srgbClr val="A7A7A7"/>
      </a:dk2>
      <a:lt2>
        <a:srgbClr val="535353"/>
      </a:lt2>
      <a:accent1>
        <a:srgbClr val="237771"/>
      </a:accent1>
      <a:accent2>
        <a:srgbClr val="14433F"/>
      </a:accent2>
      <a:accent3>
        <a:srgbClr val="9AD3D9"/>
      </a:accent3>
      <a:accent4>
        <a:srgbClr val="7A8C8E"/>
      </a:accent4>
      <a:accent5>
        <a:srgbClr val="84ACB6"/>
      </a:accent5>
      <a:accent6>
        <a:srgbClr val="2683C6"/>
      </a:accent6>
      <a:hlink>
        <a:srgbClr val="0000FF"/>
      </a:hlink>
      <a:folHlink>
        <a:srgbClr val="FF00FF"/>
      </a:folHlink>
    </a:clrScheme>
    <a:fontScheme name="Retrospect">
      <a:majorFont>
        <a:latin typeface="Helvetica"/>
        <a:ea typeface="Helvetica"/>
        <a:cs typeface="Helvetica"/>
      </a:majorFont>
      <a:minorFont>
        <a:latin typeface="Calibri"/>
        <a:ea typeface="Calibri"/>
        <a:cs typeface="Calibri"/>
      </a:minorFont>
    </a:fontScheme>
    <a:fmtScheme name="Retrospec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47</TotalTime>
  <Words>3856</Words>
  <Application>Microsoft Office PowerPoint</Application>
  <PresentationFormat>On-screen Show (4:3)</PresentationFormat>
  <Paragraphs>156</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Helvetica</vt:lpstr>
      <vt:lpstr>Helvetica headings</vt:lpstr>
      <vt:lpstr>Trebuchet MS</vt:lpstr>
      <vt:lpstr>Retrospect</vt:lpstr>
      <vt:lpstr>Cant v Mad Brothers - Recent developments in the law relating to unfair preferences </vt:lpstr>
      <vt:lpstr>Section 588FA</vt:lpstr>
      <vt:lpstr>Third party payments</vt:lpstr>
      <vt:lpstr>Cant v Mad Brothers decisions</vt:lpstr>
      <vt:lpstr>Payments by direction</vt:lpstr>
      <vt:lpstr>Re Emanuel</vt:lpstr>
      <vt:lpstr>Re Emanuel (cont.)</vt:lpstr>
      <vt:lpstr>Kassem: another payment by direction case</vt:lpstr>
      <vt:lpstr>Emanuel &amp; Kassem remain good law</vt:lpstr>
      <vt:lpstr>Hosking</vt:lpstr>
      <vt:lpstr>Hosking (cont)</vt:lpstr>
      <vt:lpstr>Hosking (cont.)</vt:lpstr>
      <vt:lpstr>Hosking (cont.)</vt:lpstr>
      <vt:lpstr>Good faith defence</vt:lpstr>
      <vt:lpstr>The subjective and objective tests of good faith under s 588FG(2)</vt:lpstr>
      <vt:lpstr>The facts in Cant v Mad Brothers</vt:lpstr>
      <vt:lpstr>The facts of Cant v Mad Brothers (cont.)</vt:lpstr>
      <vt:lpstr>The facts of Cant v Mad Brothers (cont.)</vt:lpstr>
      <vt:lpstr>Cant v Mad Brothers - the liquidator’s claim</vt:lpstr>
      <vt:lpstr>Cant v Mad Brothers - Mad Brothers’ defences</vt:lpstr>
      <vt:lpstr>Cant v Mad Brothers - the decisions</vt:lpstr>
      <vt:lpstr>Cant v Mad Brothers - was the payment an unfair preference?</vt:lpstr>
      <vt:lpstr>Cant v Mad Brothers - was the payment an unfair preference? (cont.)</vt:lpstr>
      <vt:lpstr>Cant v Mad Brothers - was the payment an unfair preference? (cont.)</vt:lpstr>
      <vt:lpstr>Cant v Mad Brothers - was the payment an unfair preference? (cont.)</vt:lpstr>
      <vt:lpstr>Cant v Mad Brothers applied</vt:lpstr>
      <vt:lpstr>Cant v Mad Brothers applied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Cant v Mad Brothers - Recent developments in the law relating to unfair preferences</dc:title>
  <dc:creator>ASUS</dc:creator>
  <cp:lastModifiedBy>Temple Saville</cp:lastModifiedBy>
  <cp:revision>8</cp:revision>
  <dcterms:modified xsi:type="dcterms:W3CDTF">2021-06-21T09:46:29Z</dcterms:modified>
</cp:coreProperties>
</file>